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0" r:id="rId5"/>
    <p:sldMasterId id="2147483658" r:id="rId6"/>
  </p:sldMasterIdLst>
  <p:notesMasterIdLst>
    <p:notesMasterId r:id="rId36"/>
  </p:notesMasterIdLst>
  <p:handoutMasterIdLst>
    <p:handoutMasterId r:id="rId37"/>
  </p:handoutMasterIdLst>
  <p:sldIdLst>
    <p:sldId id="283" r:id="rId7"/>
    <p:sldId id="257" r:id="rId8"/>
    <p:sldId id="258" r:id="rId9"/>
    <p:sldId id="259" r:id="rId10"/>
    <p:sldId id="260" r:id="rId11"/>
    <p:sldId id="261" r:id="rId12"/>
    <p:sldId id="263" r:id="rId13"/>
    <p:sldId id="286" r:id="rId14"/>
    <p:sldId id="287" r:id="rId15"/>
    <p:sldId id="285" r:id="rId16"/>
    <p:sldId id="264" r:id="rId17"/>
    <p:sldId id="265" r:id="rId18"/>
    <p:sldId id="266" r:id="rId19"/>
    <p:sldId id="288" r:id="rId20"/>
    <p:sldId id="289" r:id="rId21"/>
    <p:sldId id="290" r:id="rId22"/>
    <p:sldId id="291" r:id="rId23"/>
    <p:sldId id="294" r:id="rId24"/>
    <p:sldId id="292" r:id="rId25"/>
    <p:sldId id="293" r:id="rId26"/>
    <p:sldId id="295" r:id="rId27"/>
    <p:sldId id="296" r:id="rId28"/>
    <p:sldId id="267" r:id="rId29"/>
    <p:sldId id="268" r:id="rId30"/>
    <p:sldId id="280" r:id="rId31"/>
    <p:sldId id="270" r:id="rId32"/>
    <p:sldId id="271" r:id="rId33"/>
    <p:sldId id="273" r:id="rId34"/>
    <p:sldId id="28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0F1DAA"/>
    <a:srgbClr val="000FA5"/>
    <a:srgbClr val="2025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1" autoAdjust="0"/>
    <p:restoredTop sz="92282" autoAdjust="0"/>
  </p:normalViewPr>
  <p:slideViewPr>
    <p:cSldViewPr snapToGrid="0">
      <p:cViewPr varScale="1">
        <p:scale>
          <a:sx n="73" d="100"/>
          <a:sy n="73" d="100"/>
        </p:scale>
        <p:origin x="2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900"/>
    </p:cViewPr>
  </p:sorterViewPr>
  <p:notesViewPr>
    <p:cSldViewPr snapToGrid="0" showGuides="1">
      <p:cViewPr varScale="1">
        <p:scale>
          <a:sx n="61" d="100"/>
          <a:sy n="61" d="100"/>
        </p:scale>
        <p:origin x="255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290404-9365-4AA8-BE0A-B706C8439FB1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1_2" csCatId="accent1" phldr="1"/>
      <dgm:spPr/>
    </dgm:pt>
    <dgm:pt modelId="{7C750C0E-F4F0-462E-81FE-AE30EF42EEC5}">
      <dgm:prSet phldrT="[Text]"/>
      <dgm:spPr>
        <a:ln>
          <a:solidFill>
            <a:srgbClr val="182486"/>
          </a:solidFill>
        </a:ln>
      </dgm:spPr>
      <dgm:t>
        <a:bodyPr/>
        <a:lstStyle/>
        <a:p>
          <a:r>
            <a:rPr lang="en-US" b="1" dirty="0" smtClean="0">
              <a:latin typeface="Arial" pitchFamily="34" charset="0"/>
              <a:cs typeface="Arial" pitchFamily="34" charset="0"/>
            </a:rPr>
            <a:t>Data extraction</a:t>
          </a:r>
          <a:endParaRPr lang="en-SG" b="1" dirty="0">
            <a:latin typeface="Arial" pitchFamily="34" charset="0"/>
            <a:cs typeface="Arial" pitchFamily="34" charset="0"/>
          </a:endParaRPr>
        </a:p>
      </dgm:t>
    </dgm:pt>
    <dgm:pt modelId="{CB2FACDD-3004-4FB9-A45B-714BB03FDA3C}" type="parTrans" cxnId="{B7C0E574-B4FE-4E38-B5FC-083C58654882}">
      <dgm:prSet/>
      <dgm:spPr/>
      <dgm:t>
        <a:bodyPr/>
        <a:lstStyle/>
        <a:p>
          <a:endParaRPr lang="en-SG">
            <a:latin typeface="Arial" pitchFamily="34" charset="0"/>
            <a:cs typeface="Arial" pitchFamily="34" charset="0"/>
          </a:endParaRPr>
        </a:p>
      </dgm:t>
    </dgm:pt>
    <dgm:pt modelId="{B4298724-AB8C-427D-B5CC-EF4E1C84705D}" type="sibTrans" cxnId="{B7C0E574-B4FE-4E38-B5FC-083C58654882}">
      <dgm:prSet/>
      <dgm:spPr/>
      <dgm:t>
        <a:bodyPr/>
        <a:lstStyle/>
        <a:p>
          <a:endParaRPr lang="en-SG">
            <a:latin typeface="Arial" pitchFamily="34" charset="0"/>
            <a:cs typeface="Arial" pitchFamily="34" charset="0"/>
          </a:endParaRPr>
        </a:p>
      </dgm:t>
    </dgm:pt>
    <dgm:pt modelId="{4233B0F0-55FD-4637-A545-BCAE1402045F}">
      <dgm:prSet phldrT="[Text]"/>
      <dgm:spPr>
        <a:ln>
          <a:solidFill>
            <a:srgbClr val="182486"/>
          </a:solidFill>
        </a:ln>
      </dgm:spPr>
      <dgm:t>
        <a:bodyPr/>
        <a:lstStyle/>
        <a:p>
          <a:r>
            <a:rPr lang="en-US" b="1" dirty="0" smtClean="0">
              <a:latin typeface="Arial" pitchFamily="34" charset="0"/>
              <a:cs typeface="Arial" pitchFamily="34" charset="0"/>
            </a:rPr>
            <a:t>Connectivity</a:t>
          </a:r>
          <a:endParaRPr lang="en-SG" b="1" dirty="0">
            <a:latin typeface="Arial" pitchFamily="34" charset="0"/>
            <a:cs typeface="Arial" pitchFamily="34" charset="0"/>
          </a:endParaRPr>
        </a:p>
      </dgm:t>
    </dgm:pt>
    <dgm:pt modelId="{A6CC4C12-21D0-4A29-9B8F-860E9EF2D418}" type="parTrans" cxnId="{3B2FCC85-1CDA-4F7C-926F-C9046246682B}">
      <dgm:prSet/>
      <dgm:spPr/>
      <dgm:t>
        <a:bodyPr/>
        <a:lstStyle/>
        <a:p>
          <a:endParaRPr lang="en-SG">
            <a:latin typeface="Arial" pitchFamily="34" charset="0"/>
            <a:cs typeface="Arial" pitchFamily="34" charset="0"/>
          </a:endParaRPr>
        </a:p>
      </dgm:t>
    </dgm:pt>
    <dgm:pt modelId="{63483653-6344-45E3-9AAB-360708A2D3EA}" type="sibTrans" cxnId="{3B2FCC85-1CDA-4F7C-926F-C9046246682B}">
      <dgm:prSet/>
      <dgm:spPr/>
      <dgm:t>
        <a:bodyPr/>
        <a:lstStyle/>
        <a:p>
          <a:endParaRPr lang="en-SG">
            <a:latin typeface="Arial" pitchFamily="34" charset="0"/>
            <a:cs typeface="Arial" pitchFamily="34" charset="0"/>
          </a:endParaRPr>
        </a:p>
      </dgm:t>
    </dgm:pt>
    <dgm:pt modelId="{51942488-76F5-49F5-B880-6D05CED67441}">
      <dgm:prSet phldrT="[Text]"/>
      <dgm:spPr>
        <a:ln>
          <a:solidFill>
            <a:srgbClr val="182486"/>
          </a:solidFill>
        </a:ln>
      </dgm:spPr>
      <dgm:t>
        <a:bodyPr/>
        <a:lstStyle/>
        <a:p>
          <a:r>
            <a:rPr lang="en-US" b="1" dirty="0" smtClean="0">
              <a:latin typeface="Arial" pitchFamily="34" charset="0"/>
              <a:cs typeface="Arial" pitchFamily="34" charset="0"/>
            </a:rPr>
            <a:t>Data streaming</a:t>
          </a:r>
          <a:endParaRPr lang="en-SG" b="1" dirty="0">
            <a:latin typeface="Arial" pitchFamily="34" charset="0"/>
            <a:cs typeface="Arial" pitchFamily="34" charset="0"/>
          </a:endParaRPr>
        </a:p>
      </dgm:t>
    </dgm:pt>
    <dgm:pt modelId="{A056A384-712D-46E3-9BB5-F87FA7918910}" type="parTrans" cxnId="{27ED6D6C-D81D-4161-8594-AD6E17EB0EE0}">
      <dgm:prSet/>
      <dgm:spPr/>
      <dgm:t>
        <a:bodyPr/>
        <a:lstStyle/>
        <a:p>
          <a:endParaRPr lang="en-SG">
            <a:latin typeface="Arial" pitchFamily="34" charset="0"/>
            <a:cs typeface="Arial" pitchFamily="34" charset="0"/>
          </a:endParaRPr>
        </a:p>
      </dgm:t>
    </dgm:pt>
    <dgm:pt modelId="{B9325089-026B-400D-A551-06A54CCC32BF}" type="sibTrans" cxnId="{27ED6D6C-D81D-4161-8594-AD6E17EB0EE0}">
      <dgm:prSet/>
      <dgm:spPr/>
      <dgm:t>
        <a:bodyPr/>
        <a:lstStyle/>
        <a:p>
          <a:endParaRPr lang="en-SG">
            <a:latin typeface="Arial" pitchFamily="34" charset="0"/>
            <a:cs typeface="Arial" pitchFamily="34" charset="0"/>
          </a:endParaRPr>
        </a:p>
      </dgm:t>
    </dgm:pt>
    <dgm:pt modelId="{9A5C1993-4DE4-40FF-B377-5E621249011F}" type="pres">
      <dgm:prSet presAssocID="{6E290404-9365-4AA8-BE0A-B706C8439FB1}" presName="Name0" presStyleCnt="0">
        <dgm:presLayoutVars>
          <dgm:dir/>
          <dgm:resizeHandles val="exact"/>
        </dgm:presLayoutVars>
      </dgm:prSet>
      <dgm:spPr/>
    </dgm:pt>
    <dgm:pt modelId="{541F6F26-2CF1-4ECD-A301-2B6CB062461D}" type="pres">
      <dgm:prSet presAssocID="{7C750C0E-F4F0-462E-81FE-AE30EF42EEC5}" presName="composite" presStyleCnt="0"/>
      <dgm:spPr/>
    </dgm:pt>
    <dgm:pt modelId="{A377A11F-6CC5-47DD-8AC9-2A2774EF159D}" type="pres">
      <dgm:prSet presAssocID="{7C750C0E-F4F0-462E-81FE-AE30EF42EEC5}" presName="bgChev" presStyleLbl="node1" presStyleIdx="0" presStyleCnt="3"/>
      <dgm:spPr>
        <a:solidFill>
          <a:srgbClr val="0F1DAA"/>
        </a:solidFill>
      </dgm:spPr>
    </dgm:pt>
    <dgm:pt modelId="{6A5B55BA-4E1C-4940-A91D-B364CE86D43D}" type="pres">
      <dgm:prSet presAssocID="{7C750C0E-F4F0-462E-81FE-AE30EF42EEC5}" presName="txNode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D433DE-E902-494F-A183-992F14F6507A}" type="pres">
      <dgm:prSet presAssocID="{B4298724-AB8C-427D-B5CC-EF4E1C84705D}" presName="compositeSpace" presStyleCnt="0"/>
      <dgm:spPr/>
    </dgm:pt>
    <dgm:pt modelId="{52BE5C44-C69B-4C79-AFA5-FB32689736E0}" type="pres">
      <dgm:prSet presAssocID="{4233B0F0-55FD-4637-A545-BCAE1402045F}" presName="composite" presStyleCnt="0"/>
      <dgm:spPr/>
    </dgm:pt>
    <dgm:pt modelId="{164BECEA-354C-48BB-91F6-A4DA1A06FF63}" type="pres">
      <dgm:prSet presAssocID="{4233B0F0-55FD-4637-A545-BCAE1402045F}" presName="bgChev" presStyleLbl="node1" presStyleIdx="1" presStyleCnt="3"/>
      <dgm:spPr>
        <a:solidFill>
          <a:srgbClr val="0F1DAA"/>
        </a:solidFill>
      </dgm:spPr>
    </dgm:pt>
    <dgm:pt modelId="{B0576594-5CA8-4AF9-A54C-E549FDA8701A}" type="pres">
      <dgm:prSet presAssocID="{4233B0F0-55FD-4637-A545-BCAE1402045F}" presName="txNode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0B8EBC-6095-40F0-9EB1-26051B6DB1D3}" type="pres">
      <dgm:prSet presAssocID="{63483653-6344-45E3-9AAB-360708A2D3EA}" presName="compositeSpace" presStyleCnt="0"/>
      <dgm:spPr/>
    </dgm:pt>
    <dgm:pt modelId="{E7DA40C2-5840-4D6B-B4CE-9B9A893DB994}" type="pres">
      <dgm:prSet presAssocID="{51942488-76F5-49F5-B880-6D05CED67441}" presName="composite" presStyleCnt="0"/>
      <dgm:spPr/>
    </dgm:pt>
    <dgm:pt modelId="{28ABB606-6DC4-4FA7-BB88-EF5C6FBC86E7}" type="pres">
      <dgm:prSet presAssocID="{51942488-76F5-49F5-B880-6D05CED67441}" presName="bgChev" presStyleLbl="node1" presStyleIdx="2" presStyleCnt="3"/>
      <dgm:spPr>
        <a:solidFill>
          <a:srgbClr val="0F1DAA"/>
        </a:solidFill>
      </dgm:spPr>
    </dgm:pt>
    <dgm:pt modelId="{269781A6-5223-40A9-A435-63BCFFD28DA8}" type="pres">
      <dgm:prSet presAssocID="{51942488-76F5-49F5-B880-6D05CED67441}" presName="txNode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B2FCC85-1CDA-4F7C-926F-C9046246682B}" srcId="{6E290404-9365-4AA8-BE0A-B706C8439FB1}" destId="{4233B0F0-55FD-4637-A545-BCAE1402045F}" srcOrd="1" destOrd="0" parTransId="{A6CC4C12-21D0-4A29-9B8F-860E9EF2D418}" sibTransId="{63483653-6344-45E3-9AAB-360708A2D3EA}"/>
    <dgm:cxn modelId="{5A578FC0-E603-4B49-98EE-6698605138C9}" type="presOf" srcId="{4233B0F0-55FD-4637-A545-BCAE1402045F}" destId="{B0576594-5CA8-4AF9-A54C-E549FDA8701A}" srcOrd="0" destOrd="0" presId="urn:microsoft.com/office/officeart/2005/8/layout/chevronAccent+Icon"/>
    <dgm:cxn modelId="{27ED6D6C-D81D-4161-8594-AD6E17EB0EE0}" srcId="{6E290404-9365-4AA8-BE0A-B706C8439FB1}" destId="{51942488-76F5-49F5-B880-6D05CED67441}" srcOrd="2" destOrd="0" parTransId="{A056A384-712D-46E3-9BB5-F87FA7918910}" sibTransId="{B9325089-026B-400D-A551-06A54CCC32BF}"/>
    <dgm:cxn modelId="{03A4FBB6-B325-42C1-922E-A73C704EE99D}" type="presOf" srcId="{51942488-76F5-49F5-B880-6D05CED67441}" destId="{269781A6-5223-40A9-A435-63BCFFD28DA8}" srcOrd="0" destOrd="0" presId="urn:microsoft.com/office/officeart/2005/8/layout/chevronAccent+Icon"/>
    <dgm:cxn modelId="{A3F6AEE7-0067-43FF-B535-1F9D74E9B4EE}" type="presOf" srcId="{6E290404-9365-4AA8-BE0A-B706C8439FB1}" destId="{9A5C1993-4DE4-40FF-B377-5E621249011F}" srcOrd="0" destOrd="0" presId="urn:microsoft.com/office/officeart/2005/8/layout/chevronAccent+Icon"/>
    <dgm:cxn modelId="{B7C0E574-B4FE-4E38-B5FC-083C58654882}" srcId="{6E290404-9365-4AA8-BE0A-B706C8439FB1}" destId="{7C750C0E-F4F0-462E-81FE-AE30EF42EEC5}" srcOrd="0" destOrd="0" parTransId="{CB2FACDD-3004-4FB9-A45B-714BB03FDA3C}" sibTransId="{B4298724-AB8C-427D-B5CC-EF4E1C84705D}"/>
    <dgm:cxn modelId="{10FD1088-257B-4D86-9602-FA342DC453DA}" type="presOf" srcId="{7C750C0E-F4F0-462E-81FE-AE30EF42EEC5}" destId="{6A5B55BA-4E1C-4940-A91D-B364CE86D43D}" srcOrd="0" destOrd="0" presId="urn:microsoft.com/office/officeart/2005/8/layout/chevronAccent+Icon"/>
    <dgm:cxn modelId="{EECB56DE-7004-4300-AA48-08035E198377}" type="presParOf" srcId="{9A5C1993-4DE4-40FF-B377-5E621249011F}" destId="{541F6F26-2CF1-4ECD-A301-2B6CB062461D}" srcOrd="0" destOrd="0" presId="urn:microsoft.com/office/officeart/2005/8/layout/chevronAccent+Icon"/>
    <dgm:cxn modelId="{AC3DE396-8664-4FA0-88D6-5059D6CD6F57}" type="presParOf" srcId="{541F6F26-2CF1-4ECD-A301-2B6CB062461D}" destId="{A377A11F-6CC5-47DD-8AC9-2A2774EF159D}" srcOrd="0" destOrd="0" presId="urn:microsoft.com/office/officeart/2005/8/layout/chevronAccent+Icon"/>
    <dgm:cxn modelId="{4C06AF5B-816E-4039-A8E6-6823DFF941D9}" type="presParOf" srcId="{541F6F26-2CF1-4ECD-A301-2B6CB062461D}" destId="{6A5B55BA-4E1C-4940-A91D-B364CE86D43D}" srcOrd="1" destOrd="0" presId="urn:microsoft.com/office/officeart/2005/8/layout/chevronAccent+Icon"/>
    <dgm:cxn modelId="{13BAD9C7-AC92-4ED5-ADE1-A7B331CB25FC}" type="presParOf" srcId="{9A5C1993-4DE4-40FF-B377-5E621249011F}" destId="{01D433DE-E902-494F-A183-992F14F6507A}" srcOrd="1" destOrd="0" presId="urn:microsoft.com/office/officeart/2005/8/layout/chevronAccent+Icon"/>
    <dgm:cxn modelId="{A66EF46D-EA00-4556-AB27-C239DD8E1E6A}" type="presParOf" srcId="{9A5C1993-4DE4-40FF-B377-5E621249011F}" destId="{52BE5C44-C69B-4C79-AFA5-FB32689736E0}" srcOrd="2" destOrd="0" presId="urn:microsoft.com/office/officeart/2005/8/layout/chevronAccent+Icon"/>
    <dgm:cxn modelId="{A16C885F-98BC-4867-886F-1E2A2DA61C77}" type="presParOf" srcId="{52BE5C44-C69B-4C79-AFA5-FB32689736E0}" destId="{164BECEA-354C-48BB-91F6-A4DA1A06FF63}" srcOrd="0" destOrd="0" presId="urn:microsoft.com/office/officeart/2005/8/layout/chevronAccent+Icon"/>
    <dgm:cxn modelId="{BEA829FA-DBFD-4A2A-B60A-9B2916BF502C}" type="presParOf" srcId="{52BE5C44-C69B-4C79-AFA5-FB32689736E0}" destId="{B0576594-5CA8-4AF9-A54C-E549FDA8701A}" srcOrd="1" destOrd="0" presId="urn:microsoft.com/office/officeart/2005/8/layout/chevronAccent+Icon"/>
    <dgm:cxn modelId="{B0C1E6FF-7945-4480-BC63-8C191BB9E829}" type="presParOf" srcId="{9A5C1993-4DE4-40FF-B377-5E621249011F}" destId="{950B8EBC-6095-40F0-9EB1-26051B6DB1D3}" srcOrd="3" destOrd="0" presId="urn:microsoft.com/office/officeart/2005/8/layout/chevronAccent+Icon"/>
    <dgm:cxn modelId="{4E7F4AA0-B891-45D9-A10E-970A857215F6}" type="presParOf" srcId="{9A5C1993-4DE4-40FF-B377-5E621249011F}" destId="{E7DA40C2-5840-4D6B-B4CE-9B9A893DB994}" srcOrd="4" destOrd="0" presId="urn:microsoft.com/office/officeart/2005/8/layout/chevronAccent+Icon"/>
    <dgm:cxn modelId="{ED6F0072-D569-4C19-A445-1435E07B1298}" type="presParOf" srcId="{E7DA40C2-5840-4D6B-B4CE-9B9A893DB994}" destId="{28ABB606-6DC4-4FA7-BB88-EF5C6FBC86E7}" srcOrd="0" destOrd="0" presId="urn:microsoft.com/office/officeart/2005/8/layout/chevronAccent+Icon"/>
    <dgm:cxn modelId="{4ECAC554-5D96-498D-B94C-96A827B85CFA}" type="presParOf" srcId="{E7DA40C2-5840-4D6B-B4CE-9B9A893DB994}" destId="{269781A6-5223-40A9-A435-63BCFFD28DA8}" srcOrd="1" destOrd="0" presId="urn:microsoft.com/office/officeart/2005/8/layout/chevronAccent+Icon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9DEE1C-C2D6-4942-9752-2F48E7A566E0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EC07275E-1E73-4DFF-A9BD-F25E41B2FF7C}">
      <dgm:prSet phldrT="[Text]" custT="1"/>
      <dgm:spPr>
        <a:solidFill>
          <a:schemeClr val="bg1"/>
        </a:solidFill>
        <a:ln>
          <a:solidFill>
            <a:srgbClr val="00B050"/>
          </a:solidFill>
        </a:ln>
      </dgm:spPr>
      <dgm:t>
        <a:bodyPr anchor="t"/>
        <a:lstStyle/>
        <a:p>
          <a:pPr algn="l"/>
          <a:r>
            <a:rPr lang="en-US" sz="1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Objectives</a:t>
          </a:r>
          <a:r>
            <a:rPr lang="en-US" sz="1400" b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: </a:t>
          </a:r>
          <a:br>
            <a:rPr lang="en-US" sz="1400" b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</a:br>
          <a:r>
            <a:rPr lang="en-US" sz="1200" b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Collect all data and information, from both robot controller and industrial robotic environment.</a:t>
          </a:r>
          <a:endParaRPr lang="en-SG" sz="14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3B393ED-B327-47D5-8233-FCDD8446E65A}" type="parTrans" cxnId="{DADE8CE5-79F9-433B-95FC-A185AF4E5DDA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3D082BE-8CD4-43C3-B1E2-897881BC37F3}" type="sibTrans" cxnId="{DADE8CE5-79F9-433B-95FC-A185AF4E5DDA}">
      <dgm:prSet custT="1"/>
      <dgm:spPr>
        <a:solidFill>
          <a:srgbClr val="00B050"/>
        </a:solidFill>
      </dgm:spPr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FED89F6-B415-41AA-8CA5-8F83791D511C}">
      <dgm:prSet phldrT="[Text]" custT="1"/>
      <dgm:spPr>
        <a:noFill/>
        <a:ln>
          <a:solidFill>
            <a:srgbClr val="00B050"/>
          </a:solidFill>
        </a:ln>
      </dgm:spPr>
      <dgm:t>
        <a:bodyPr anchor="t"/>
        <a:lstStyle/>
        <a:p>
          <a:pPr algn="l"/>
          <a:r>
            <a:rPr lang="en-US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Scope:</a:t>
          </a:r>
        </a:p>
        <a:p>
          <a:pPr marL="266700" indent="-266700" algn="l"/>
          <a:r>
            <a:rPr lang="en-US" sz="1200" b="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(1) </a:t>
          </a:r>
          <a:r>
            <a:rPr lang="en-US" sz="1200" b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Sensor selection</a:t>
          </a:r>
        </a:p>
        <a:p>
          <a:pPr marL="266700" indent="-266700"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</a:t>
          </a:r>
          <a:r>
            <a: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2</a:t>
          </a:r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) Sensor integration and strategic placement</a:t>
          </a:r>
          <a:endParaRPr lang="en-US" sz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563C84A6-455D-42CB-B99F-2A6816C0C07A}" type="parTrans" cxnId="{701140B7-2BF4-463E-99D6-1FE97290DF8A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0FC9E13-1522-469B-A14A-2847B81B6FAD}" type="sibTrans" cxnId="{701140B7-2BF4-463E-99D6-1FE97290DF8A}">
      <dgm:prSet custT="1"/>
      <dgm:spPr>
        <a:solidFill>
          <a:srgbClr val="00B050"/>
        </a:solidFill>
      </dgm:spPr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BFEA50E-9A57-4F73-A687-F13DAA26366D}">
      <dgm:prSet phldrT="[Text]" custT="1"/>
      <dgm:spPr>
        <a:noFill/>
        <a:ln>
          <a:solidFill>
            <a:srgbClr val="00B050"/>
          </a:solidFill>
        </a:ln>
      </dgm:spPr>
      <dgm:t>
        <a:bodyPr anchor="t"/>
        <a:lstStyle/>
        <a:p>
          <a:pPr algn="l"/>
          <a:r>
            <a:rPr lang="en-US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Methodology:</a:t>
          </a:r>
        </a:p>
        <a:p>
          <a:pPr marL="266700" indent="-266700" algn="l"/>
          <a:r>
            <a: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</a:t>
          </a:r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) Design conceptualization and selection</a:t>
          </a:r>
        </a:p>
        <a:p>
          <a:pPr marL="266700" indent="-266700"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Sensor knowledge and characterization</a:t>
          </a:r>
          <a:endParaRPr lang="en-US" sz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4ABE58E-E1C8-4F19-86B4-A044542B3CCD}" type="parTrans" cxnId="{99C41FCD-F6D7-4489-8333-F91CA731A102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4420FE6-B0B0-42DF-B1DC-D2C091513AC7}" type="sibTrans" cxnId="{99C41FCD-F6D7-4489-8333-F91CA731A102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B026B7F4-467F-4C4B-B5DA-809EA6BA4DAF}" type="pres">
      <dgm:prSet presAssocID="{999DEE1C-C2D6-4942-9752-2F48E7A566E0}" presName="linearFlow" presStyleCnt="0">
        <dgm:presLayoutVars>
          <dgm:resizeHandles val="exact"/>
        </dgm:presLayoutVars>
      </dgm:prSet>
      <dgm:spPr/>
    </dgm:pt>
    <dgm:pt modelId="{3B98F168-6DEE-41E4-9E9A-4625B8FA374F}" type="pres">
      <dgm:prSet presAssocID="{EC07275E-1E73-4DFF-A9BD-F25E41B2FF7C}" presName="node" presStyleLbl="node1" presStyleIdx="0" presStyleCnt="3" custScaleX="128572" custScaleY="96625" custLinFactNeighborX="-28440" custLinFactNeighborY="-212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31B01F-604D-4CB0-96A0-CDD9602495B4}" type="pres">
      <dgm:prSet presAssocID="{F3D082BE-8CD4-43C3-B1E2-897881BC37F3}" presName="sibTrans" presStyleLbl="sibTrans2D1" presStyleIdx="0" presStyleCnt="2"/>
      <dgm:spPr/>
      <dgm:t>
        <a:bodyPr/>
        <a:lstStyle/>
        <a:p>
          <a:endParaRPr lang="en-US"/>
        </a:p>
      </dgm:t>
    </dgm:pt>
    <dgm:pt modelId="{073F545D-90A8-4AFC-8BD5-247B7CD6FE1D}" type="pres">
      <dgm:prSet presAssocID="{F3D082BE-8CD4-43C3-B1E2-897881BC37F3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508D1C1C-CE75-4E30-BC22-9235A8CA53A5}" type="pres">
      <dgm:prSet presAssocID="{8FED89F6-B415-41AA-8CA5-8F83791D511C}" presName="node" presStyleLbl="node1" presStyleIdx="1" presStyleCnt="3" custScaleX="128572" custScaleY="167897" custLinFactNeighborX="39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0FD12D-7DBB-4355-8E9D-B65E64D7D85D}" type="pres">
      <dgm:prSet presAssocID="{C0FC9E13-1522-469B-A14A-2847B81B6FAD}" presName="sibTrans" presStyleLbl="sibTrans2D1" presStyleIdx="1" presStyleCnt="2"/>
      <dgm:spPr/>
      <dgm:t>
        <a:bodyPr/>
        <a:lstStyle/>
        <a:p>
          <a:endParaRPr lang="en-US"/>
        </a:p>
      </dgm:t>
    </dgm:pt>
    <dgm:pt modelId="{700D0CE9-C311-434E-99EC-2155D51D09AA}" type="pres">
      <dgm:prSet presAssocID="{C0FC9E13-1522-469B-A14A-2847B81B6FAD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028BEB74-0163-41CF-A3AA-FFFD8368CB68}" type="pres">
      <dgm:prSet presAssocID="{0BFEA50E-9A57-4F73-A687-F13DAA26366D}" presName="node" presStyleLbl="node1" presStyleIdx="2" presStyleCnt="3" custScaleX="128572" custScaleY="116516" custLinFactNeighborX="39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01140B7-2BF4-463E-99D6-1FE97290DF8A}" srcId="{999DEE1C-C2D6-4942-9752-2F48E7A566E0}" destId="{8FED89F6-B415-41AA-8CA5-8F83791D511C}" srcOrd="1" destOrd="0" parTransId="{563C84A6-455D-42CB-B99F-2A6816C0C07A}" sibTransId="{C0FC9E13-1522-469B-A14A-2847B81B6FAD}"/>
    <dgm:cxn modelId="{99C41FCD-F6D7-4489-8333-F91CA731A102}" srcId="{999DEE1C-C2D6-4942-9752-2F48E7A566E0}" destId="{0BFEA50E-9A57-4F73-A687-F13DAA26366D}" srcOrd="2" destOrd="0" parTransId="{C4ABE58E-E1C8-4F19-86B4-A044542B3CCD}" sibTransId="{04420FE6-B0B0-42DF-B1DC-D2C091513AC7}"/>
    <dgm:cxn modelId="{5159A886-70D9-4B61-A295-8A423D309A39}" type="presOf" srcId="{8FED89F6-B415-41AA-8CA5-8F83791D511C}" destId="{508D1C1C-CE75-4E30-BC22-9235A8CA53A5}" srcOrd="0" destOrd="0" presId="urn:microsoft.com/office/officeart/2005/8/layout/process2"/>
    <dgm:cxn modelId="{7E880142-A5E8-443F-87E7-662985807543}" type="presOf" srcId="{F3D082BE-8CD4-43C3-B1E2-897881BC37F3}" destId="{2431B01F-604D-4CB0-96A0-CDD9602495B4}" srcOrd="0" destOrd="0" presId="urn:microsoft.com/office/officeart/2005/8/layout/process2"/>
    <dgm:cxn modelId="{DEFDFC88-4330-4E8E-92F0-C88F0494E39D}" type="presOf" srcId="{C0FC9E13-1522-469B-A14A-2847B81B6FAD}" destId="{700D0CE9-C311-434E-99EC-2155D51D09AA}" srcOrd="1" destOrd="0" presId="urn:microsoft.com/office/officeart/2005/8/layout/process2"/>
    <dgm:cxn modelId="{DADE8CE5-79F9-433B-95FC-A185AF4E5DDA}" srcId="{999DEE1C-C2D6-4942-9752-2F48E7A566E0}" destId="{EC07275E-1E73-4DFF-A9BD-F25E41B2FF7C}" srcOrd="0" destOrd="0" parTransId="{03B393ED-B327-47D5-8233-FCDD8446E65A}" sibTransId="{F3D082BE-8CD4-43C3-B1E2-897881BC37F3}"/>
    <dgm:cxn modelId="{41586C0C-A396-4703-9B3D-2E5192A44D0C}" type="presOf" srcId="{0BFEA50E-9A57-4F73-A687-F13DAA26366D}" destId="{028BEB74-0163-41CF-A3AA-FFFD8368CB68}" srcOrd="0" destOrd="0" presId="urn:microsoft.com/office/officeart/2005/8/layout/process2"/>
    <dgm:cxn modelId="{4391C354-B7E1-45F6-AB8B-8732A27EDBFE}" type="presOf" srcId="{999DEE1C-C2D6-4942-9752-2F48E7A566E0}" destId="{B026B7F4-467F-4C4B-B5DA-809EA6BA4DAF}" srcOrd="0" destOrd="0" presId="urn:microsoft.com/office/officeart/2005/8/layout/process2"/>
    <dgm:cxn modelId="{2F20D0F5-6909-4F07-8BAA-DD20403E747A}" type="presOf" srcId="{F3D082BE-8CD4-43C3-B1E2-897881BC37F3}" destId="{073F545D-90A8-4AFC-8BD5-247B7CD6FE1D}" srcOrd="1" destOrd="0" presId="urn:microsoft.com/office/officeart/2005/8/layout/process2"/>
    <dgm:cxn modelId="{01D2F57A-7F63-4583-9580-3C1D26F2DE76}" type="presOf" srcId="{C0FC9E13-1522-469B-A14A-2847B81B6FAD}" destId="{2E0FD12D-7DBB-4355-8E9D-B65E64D7D85D}" srcOrd="0" destOrd="0" presId="urn:microsoft.com/office/officeart/2005/8/layout/process2"/>
    <dgm:cxn modelId="{EF4AC3FE-F494-49A2-ADC2-48044CFB410F}" type="presOf" srcId="{EC07275E-1E73-4DFF-A9BD-F25E41B2FF7C}" destId="{3B98F168-6DEE-41E4-9E9A-4625B8FA374F}" srcOrd="0" destOrd="0" presId="urn:microsoft.com/office/officeart/2005/8/layout/process2"/>
    <dgm:cxn modelId="{7B938FB9-50C7-4920-9B17-C54299F01C9C}" type="presParOf" srcId="{B026B7F4-467F-4C4B-B5DA-809EA6BA4DAF}" destId="{3B98F168-6DEE-41E4-9E9A-4625B8FA374F}" srcOrd="0" destOrd="0" presId="urn:microsoft.com/office/officeart/2005/8/layout/process2"/>
    <dgm:cxn modelId="{25391972-844B-4519-B8D6-EB25074DF798}" type="presParOf" srcId="{B026B7F4-467F-4C4B-B5DA-809EA6BA4DAF}" destId="{2431B01F-604D-4CB0-96A0-CDD9602495B4}" srcOrd="1" destOrd="0" presId="urn:microsoft.com/office/officeart/2005/8/layout/process2"/>
    <dgm:cxn modelId="{E81CD253-9EA9-444D-B617-6BD5F4BB1868}" type="presParOf" srcId="{2431B01F-604D-4CB0-96A0-CDD9602495B4}" destId="{073F545D-90A8-4AFC-8BD5-247B7CD6FE1D}" srcOrd="0" destOrd="0" presId="urn:microsoft.com/office/officeart/2005/8/layout/process2"/>
    <dgm:cxn modelId="{4712C661-3979-4554-B33B-5935E93ED85A}" type="presParOf" srcId="{B026B7F4-467F-4C4B-B5DA-809EA6BA4DAF}" destId="{508D1C1C-CE75-4E30-BC22-9235A8CA53A5}" srcOrd="2" destOrd="0" presId="urn:microsoft.com/office/officeart/2005/8/layout/process2"/>
    <dgm:cxn modelId="{898E8D42-4C32-43B7-8882-37981311FF33}" type="presParOf" srcId="{B026B7F4-467F-4C4B-B5DA-809EA6BA4DAF}" destId="{2E0FD12D-7DBB-4355-8E9D-B65E64D7D85D}" srcOrd="3" destOrd="0" presId="urn:microsoft.com/office/officeart/2005/8/layout/process2"/>
    <dgm:cxn modelId="{B261C7BB-55A9-415B-9D86-E49148BB9476}" type="presParOf" srcId="{2E0FD12D-7DBB-4355-8E9D-B65E64D7D85D}" destId="{700D0CE9-C311-434E-99EC-2155D51D09AA}" srcOrd="0" destOrd="0" presId="urn:microsoft.com/office/officeart/2005/8/layout/process2"/>
    <dgm:cxn modelId="{AAD42B55-1353-4EF5-9941-074885AE62FB}" type="presParOf" srcId="{B026B7F4-467F-4C4B-B5DA-809EA6BA4DAF}" destId="{028BEB74-0163-41CF-A3AA-FFFD8368CB68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99DEE1C-C2D6-4942-9752-2F48E7A566E0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EC07275E-1E73-4DFF-A9BD-F25E41B2FF7C}">
      <dgm:prSet phldrT="[Text]" custT="1"/>
      <dgm:spPr>
        <a:solidFill>
          <a:schemeClr val="bg1"/>
        </a:solidFill>
        <a:ln>
          <a:solidFill>
            <a:srgbClr val="00B050"/>
          </a:solidFill>
        </a:ln>
      </dgm:spPr>
      <dgm:t>
        <a:bodyPr anchor="t"/>
        <a:lstStyle/>
        <a:p>
          <a:pPr algn="l"/>
          <a:r>
            <a:rPr lang="en-US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Objectives:</a:t>
          </a:r>
        </a:p>
        <a:p>
          <a:pPr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Low level sensors and robot controllers pass information to the industrial PC</a:t>
          </a:r>
          <a:endParaRPr lang="en-SG" sz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3B393ED-B327-47D5-8233-FCDD8446E65A}" type="parTrans" cxnId="{DADE8CE5-79F9-433B-95FC-A185AF4E5DDA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3D082BE-8CD4-43C3-B1E2-897881BC37F3}" type="sibTrans" cxnId="{DADE8CE5-79F9-433B-95FC-A185AF4E5DDA}">
      <dgm:prSet custT="1"/>
      <dgm:spPr>
        <a:solidFill>
          <a:srgbClr val="00B050"/>
        </a:solidFill>
      </dgm:spPr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FED89F6-B415-41AA-8CA5-8F83791D511C}">
      <dgm:prSet phldrT="[Text]" custT="1"/>
      <dgm:spPr>
        <a:noFill/>
        <a:ln>
          <a:solidFill>
            <a:srgbClr val="00B050"/>
          </a:solidFill>
        </a:ln>
      </dgm:spPr>
      <dgm:t>
        <a:bodyPr anchor="t"/>
        <a:lstStyle/>
        <a:p>
          <a:pPr algn="l"/>
          <a:r>
            <a:rPr lang="en-US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Scope:</a:t>
          </a:r>
        </a:p>
        <a:p>
          <a:pPr marL="266700" indent="-266700" algn="l"/>
          <a:r>
            <a: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</a:t>
          </a:r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) Robot controller software for data collection – TCP/IP </a:t>
          </a:r>
        </a:p>
        <a:p>
          <a:pPr marL="266700" indent="-266700"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Robotic environment data collection - </a:t>
          </a:r>
          <a:r>
            <a:rPr lang="en-US" sz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UART</a:t>
          </a:r>
          <a:endParaRPr lang="en-US" sz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266700" indent="-266700"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(3) Robot controller software for data streaming – TCP/IP</a:t>
          </a:r>
          <a:endParaRPr lang="en-US" sz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563C84A6-455D-42CB-B99F-2A6816C0C07A}" type="parTrans" cxnId="{701140B7-2BF4-463E-99D6-1FE97290DF8A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0FC9E13-1522-469B-A14A-2847B81B6FAD}" type="sibTrans" cxnId="{701140B7-2BF4-463E-99D6-1FE97290DF8A}">
      <dgm:prSet custT="1"/>
      <dgm:spPr>
        <a:solidFill>
          <a:srgbClr val="00B050"/>
        </a:solidFill>
      </dgm:spPr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BFEA50E-9A57-4F73-A687-F13DAA26366D}">
      <dgm:prSet phldrT="[Text]" custT="1"/>
      <dgm:spPr>
        <a:noFill/>
        <a:ln>
          <a:solidFill>
            <a:srgbClr val="00B050"/>
          </a:solidFill>
        </a:ln>
      </dgm:spPr>
      <dgm:t>
        <a:bodyPr anchor="t"/>
        <a:lstStyle/>
        <a:p>
          <a:pPr algn="l"/>
          <a:r>
            <a:rPr lang="en-US" sz="1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Methodology:</a:t>
          </a:r>
        </a:p>
        <a:p>
          <a:pPr marL="266700" indent="-266700"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(1) Develop software modules for TCP/IP communication</a:t>
          </a:r>
        </a:p>
        <a:p>
          <a:pPr marL="266700" indent="-266700"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Test and debug software</a:t>
          </a:r>
        </a:p>
      </dgm:t>
    </dgm:pt>
    <dgm:pt modelId="{C4ABE58E-E1C8-4F19-86B4-A044542B3CCD}" type="parTrans" cxnId="{99C41FCD-F6D7-4489-8333-F91CA731A102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4420FE6-B0B0-42DF-B1DC-D2C091513AC7}" type="sibTrans" cxnId="{99C41FCD-F6D7-4489-8333-F91CA731A102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B026B7F4-467F-4C4B-B5DA-809EA6BA4DAF}" type="pres">
      <dgm:prSet presAssocID="{999DEE1C-C2D6-4942-9752-2F48E7A566E0}" presName="linearFlow" presStyleCnt="0">
        <dgm:presLayoutVars>
          <dgm:resizeHandles val="exact"/>
        </dgm:presLayoutVars>
      </dgm:prSet>
      <dgm:spPr/>
    </dgm:pt>
    <dgm:pt modelId="{3B98F168-6DEE-41E4-9E9A-4625B8FA374F}" type="pres">
      <dgm:prSet presAssocID="{EC07275E-1E73-4DFF-A9BD-F25E41B2FF7C}" presName="node" presStyleLbl="node1" presStyleIdx="0" presStyleCnt="3" custScaleX="128572" custScaleY="92043" custLinFactNeighborX="-28440" custLinFactNeighborY="-212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31B01F-604D-4CB0-96A0-CDD9602495B4}" type="pres">
      <dgm:prSet presAssocID="{F3D082BE-8CD4-43C3-B1E2-897881BC37F3}" presName="sibTrans" presStyleLbl="sibTrans2D1" presStyleIdx="0" presStyleCnt="2"/>
      <dgm:spPr/>
      <dgm:t>
        <a:bodyPr/>
        <a:lstStyle/>
        <a:p>
          <a:endParaRPr lang="en-US"/>
        </a:p>
      </dgm:t>
    </dgm:pt>
    <dgm:pt modelId="{073F545D-90A8-4AFC-8BD5-247B7CD6FE1D}" type="pres">
      <dgm:prSet presAssocID="{F3D082BE-8CD4-43C3-B1E2-897881BC37F3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508D1C1C-CE75-4E30-BC22-9235A8CA53A5}" type="pres">
      <dgm:prSet presAssocID="{8FED89F6-B415-41AA-8CA5-8F83791D511C}" presName="node" presStyleLbl="node1" presStyleIdx="1" presStyleCnt="3" custScaleX="128572" custScaleY="150180" custLinFactNeighborX="39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0FD12D-7DBB-4355-8E9D-B65E64D7D85D}" type="pres">
      <dgm:prSet presAssocID="{C0FC9E13-1522-469B-A14A-2847B81B6FAD}" presName="sibTrans" presStyleLbl="sibTrans2D1" presStyleIdx="1" presStyleCnt="2"/>
      <dgm:spPr/>
      <dgm:t>
        <a:bodyPr/>
        <a:lstStyle/>
        <a:p>
          <a:endParaRPr lang="en-US"/>
        </a:p>
      </dgm:t>
    </dgm:pt>
    <dgm:pt modelId="{700D0CE9-C311-434E-99EC-2155D51D09AA}" type="pres">
      <dgm:prSet presAssocID="{C0FC9E13-1522-469B-A14A-2847B81B6FAD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028BEB74-0163-41CF-A3AA-FFFD8368CB68}" type="pres">
      <dgm:prSet presAssocID="{0BFEA50E-9A57-4F73-A687-F13DAA26366D}" presName="node" presStyleLbl="node1" presStyleIdx="2" presStyleCnt="3" custScaleX="128572" custScaleY="107701" custLinFactNeighborX="39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C22085F-269F-4C80-A3A4-A04BBB19398D}" type="presOf" srcId="{C0FC9E13-1522-469B-A14A-2847B81B6FAD}" destId="{2E0FD12D-7DBB-4355-8E9D-B65E64D7D85D}" srcOrd="0" destOrd="0" presId="urn:microsoft.com/office/officeart/2005/8/layout/process2"/>
    <dgm:cxn modelId="{5C024FC0-2A63-49F1-AB44-1BB3717C772E}" type="presOf" srcId="{C0FC9E13-1522-469B-A14A-2847B81B6FAD}" destId="{700D0CE9-C311-434E-99EC-2155D51D09AA}" srcOrd="1" destOrd="0" presId="urn:microsoft.com/office/officeart/2005/8/layout/process2"/>
    <dgm:cxn modelId="{701140B7-2BF4-463E-99D6-1FE97290DF8A}" srcId="{999DEE1C-C2D6-4942-9752-2F48E7A566E0}" destId="{8FED89F6-B415-41AA-8CA5-8F83791D511C}" srcOrd="1" destOrd="0" parTransId="{563C84A6-455D-42CB-B99F-2A6816C0C07A}" sibTransId="{C0FC9E13-1522-469B-A14A-2847B81B6FAD}"/>
    <dgm:cxn modelId="{99C41FCD-F6D7-4489-8333-F91CA731A102}" srcId="{999DEE1C-C2D6-4942-9752-2F48E7A566E0}" destId="{0BFEA50E-9A57-4F73-A687-F13DAA26366D}" srcOrd="2" destOrd="0" parTransId="{C4ABE58E-E1C8-4F19-86B4-A044542B3CCD}" sibTransId="{04420FE6-B0B0-42DF-B1DC-D2C091513AC7}"/>
    <dgm:cxn modelId="{AA3D3A0E-F22D-4B30-BB2F-66C1B1032592}" type="presOf" srcId="{0BFEA50E-9A57-4F73-A687-F13DAA26366D}" destId="{028BEB74-0163-41CF-A3AA-FFFD8368CB68}" srcOrd="0" destOrd="0" presId="urn:microsoft.com/office/officeart/2005/8/layout/process2"/>
    <dgm:cxn modelId="{DADE8CE5-79F9-433B-95FC-A185AF4E5DDA}" srcId="{999DEE1C-C2D6-4942-9752-2F48E7A566E0}" destId="{EC07275E-1E73-4DFF-A9BD-F25E41B2FF7C}" srcOrd="0" destOrd="0" parTransId="{03B393ED-B327-47D5-8233-FCDD8446E65A}" sibTransId="{F3D082BE-8CD4-43C3-B1E2-897881BC37F3}"/>
    <dgm:cxn modelId="{61251461-C6F4-4C79-BF49-992B8B8DB999}" type="presOf" srcId="{F3D082BE-8CD4-43C3-B1E2-897881BC37F3}" destId="{2431B01F-604D-4CB0-96A0-CDD9602495B4}" srcOrd="0" destOrd="0" presId="urn:microsoft.com/office/officeart/2005/8/layout/process2"/>
    <dgm:cxn modelId="{F2BA725D-53D8-4AD2-A8E6-B8693878FE8C}" type="presOf" srcId="{EC07275E-1E73-4DFF-A9BD-F25E41B2FF7C}" destId="{3B98F168-6DEE-41E4-9E9A-4625B8FA374F}" srcOrd="0" destOrd="0" presId="urn:microsoft.com/office/officeart/2005/8/layout/process2"/>
    <dgm:cxn modelId="{A681F1C2-7090-42E4-86D2-DE386588402F}" type="presOf" srcId="{999DEE1C-C2D6-4942-9752-2F48E7A566E0}" destId="{B026B7F4-467F-4C4B-B5DA-809EA6BA4DAF}" srcOrd="0" destOrd="0" presId="urn:microsoft.com/office/officeart/2005/8/layout/process2"/>
    <dgm:cxn modelId="{FC668F50-84DC-4DDD-BEEE-0ADB86F814A4}" type="presOf" srcId="{F3D082BE-8CD4-43C3-B1E2-897881BC37F3}" destId="{073F545D-90A8-4AFC-8BD5-247B7CD6FE1D}" srcOrd="1" destOrd="0" presId="urn:microsoft.com/office/officeart/2005/8/layout/process2"/>
    <dgm:cxn modelId="{73290F8D-964A-4D20-9697-0C43B699C0F9}" type="presOf" srcId="{8FED89F6-B415-41AA-8CA5-8F83791D511C}" destId="{508D1C1C-CE75-4E30-BC22-9235A8CA53A5}" srcOrd="0" destOrd="0" presId="urn:microsoft.com/office/officeart/2005/8/layout/process2"/>
    <dgm:cxn modelId="{6A60436D-9B78-4B4A-BC3B-9F19DCF3DF46}" type="presParOf" srcId="{B026B7F4-467F-4C4B-B5DA-809EA6BA4DAF}" destId="{3B98F168-6DEE-41E4-9E9A-4625B8FA374F}" srcOrd="0" destOrd="0" presId="urn:microsoft.com/office/officeart/2005/8/layout/process2"/>
    <dgm:cxn modelId="{BF40EDB5-13D1-4FCD-A04A-9769E59F33EB}" type="presParOf" srcId="{B026B7F4-467F-4C4B-B5DA-809EA6BA4DAF}" destId="{2431B01F-604D-4CB0-96A0-CDD9602495B4}" srcOrd="1" destOrd="0" presId="urn:microsoft.com/office/officeart/2005/8/layout/process2"/>
    <dgm:cxn modelId="{6E6D674E-7FA7-47BE-BAFC-E6AC0AAA0DC9}" type="presParOf" srcId="{2431B01F-604D-4CB0-96A0-CDD9602495B4}" destId="{073F545D-90A8-4AFC-8BD5-247B7CD6FE1D}" srcOrd="0" destOrd="0" presId="urn:microsoft.com/office/officeart/2005/8/layout/process2"/>
    <dgm:cxn modelId="{420A1436-6E70-4B99-A368-9B188B70B640}" type="presParOf" srcId="{B026B7F4-467F-4C4B-B5DA-809EA6BA4DAF}" destId="{508D1C1C-CE75-4E30-BC22-9235A8CA53A5}" srcOrd="2" destOrd="0" presId="urn:microsoft.com/office/officeart/2005/8/layout/process2"/>
    <dgm:cxn modelId="{F4071B76-863A-426C-901B-6E9E915226AF}" type="presParOf" srcId="{B026B7F4-467F-4C4B-B5DA-809EA6BA4DAF}" destId="{2E0FD12D-7DBB-4355-8E9D-B65E64D7D85D}" srcOrd="3" destOrd="0" presId="urn:microsoft.com/office/officeart/2005/8/layout/process2"/>
    <dgm:cxn modelId="{3E2F9FF9-4523-423F-B251-1C5B333A06BA}" type="presParOf" srcId="{2E0FD12D-7DBB-4355-8E9D-B65E64D7D85D}" destId="{700D0CE9-C311-434E-99EC-2155D51D09AA}" srcOrd="0" destOrd="0" presId="urn:microsoft.com/office/officeart/2005/8/layout/process2"/>
    <dgm:cxn modelId="{912FDDE8-9921-4308-AED2-F34936415B6F}" type="presParOf" srcId="{B026B7F4-467F-4C4B-B5DA-809EA6BA4DAF}" destId="{028BEB74-0163-41CF-A3AA-FFFD8368CB68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99DEE1C-C2D6-4942-9752-2F48E7A566E0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EC07275E-1E73-4DFF-A9BD-F25E41B2FF7C}">
      <dgm:prSet phldrT="[Text]" custT="1"/>
      <dgm:spPr>
        <a:solidFill>
          <a:schemeClr val="bg1"/>
        </a:solidFill>
        <a:ln>
          <a:solidFill>
            <a:srgbClr val="00B050"/>
          </a:solidFill>
        </a:ln>
      </dgm:spPr>
      <dgm:t>
        <a:bodyPr anchor="t"/>
        <a:lstStyle/>
        <a:p>
          <a:pPr algn="l"/>
          <a:r>
            <a:rPr lang="en-US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Objectives:</a:t>
          </a:r>
        </a:p>
        <a:p>
          <a:pPr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Bridge the existing gaps between </a:t>
          </a:r>
          <a:r>
            <a:rPr lang="en-US" sz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IPCs</a:t>
          </a:r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and Clouds to ensure the correct flow of data. </a:t>
          </a:r>
          <a:endParaRPr lang="en-SG" sz="14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3B393ED-B327-47D5-8233-FCDD8446E65A}" type="parTrans" cxnId="{DADE8CE5-79F9-433B-95FC-A185AF4E5DDA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3D082BE-8CD4-43C3-B1E2-897881BC37F3}" type="sibTrans" cxnId="{DADE8CE5-79F9-433B-95FC-A185AF4E5DDA}">
      <dgm:prSet custT="1"/>
      <dgm:spPr>
        <a:solidFill>
          <a:srgbClr val="00B050"/>
        </a:solidFill>
      </dgm:spPr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FED89F6-B415-41AA-8CA5-8F83791D511C}">
      <dgm:prSet phldrT="[Text]" custT="1"/>
      <dgm:spPr>
        <a:noFill/>
        <a:ln>
          <a:solidFill>
            <a:srgbClr val="00B050"/>
          </a:solidFill>
        </a:ln>
      </dgm:spPr>
      <dgm:t>
        <a:bodyPr anchor="t"/>
        <a:lstStyle/>
        <a:p>
          <a:pPr algn="l"/>
          <a:r>
            <a:rPr lang="en-US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Scope:</a:t>
          </a:r>
        </a:p>
        <a:p>
          <a:pPr marL="266700" indent="-266700" algn="l"/>
          <a:r>
            <a: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</a:t>
          </a:r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) Local server to collect robot controller data</a:t>
          </a:r>
        </a:p>
        <a:p>
          <a:pPr marL="266700" indent="-266700"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</a:t>
          </a:r>
          <a:r>
            <a:rPr lang="en-US" sz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OPC</a:t>
          </a:r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-UA integration between </a:t>
          </a:r>
          <a:r>
            <a:rPr lang="en-US" sz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IPC</a:t>
          </a:r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, Gateway and Cloud</a:t>
          </a:r>
        </a:p>
        <a:p>
          <a:pPr marL="266700" indent="-266700"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Data visualization through tools like </a:t>
          </a:r>
          <a:r>
            <a:rPr lang="en-US" sz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tableu</a:t>
          </a:r>
          <a:endParaRPr lang="en-US" sz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563C84A6-455D-42CB-B99F-2A6816C0C07A}" type="parTrans" cxnId="{701140B7-2BF4-463E-99D6-1FE97290DF8A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0FC9E13-1522-469B-A14A-2847B81B6FAD}" type="sibTrans" cxnId="{701140B7-2BF4-463E-99D6-1FE97290DF8A}">
      <dgm:prSet custT="1"/>
      <dgm:spPr>
        <a:solidFill>
          <a:srgbClr val="00B050"/>
        </a:solidFill>
      </dgm:spPr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BFEA50E-9A57-4F73-A687-F13DAA26366D}">
      <dgm:prSet phldrT="[Text]" custT="1"/>
      <dgm:spPr>
        <a:noFill/>
        <a:ln>
          <a:solidFill>
            <a:srgbClr val="00B050"/>
          </a:solidFill>
        </a:ln>
      </dgm:spPr>
      <dgm:t>
        <a:bodyPr anchor="t"/>
        <a:lstStyle/>
        <a:p>
          <a:pPr algn="l"/>
          <a:r>
            <a: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Methodology:</a:t>
          </a:r>
        </a:p>
        <a:p>
          <a:pPr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(1) Develop software modules for </a:t>
          </a:r>
          <a:r>
            <a:rPr lang="en-US" sz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OPC</a:t>
          </a:r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-UA communication </a:t>
          </a:r>
        </a:p>
        <a:p>
          <a:pPr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Develop Graphical User Interfaces for data visualization</a:t>
          </a:r>
        </a:p>
        <a:p>
          <a:pPr algn="l"/>
          <a:r>
            <a:rPr lang="en-US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Test and debug software</a:t>
          </a:r>
        </a:p>
      </dgm:t>
    </dgm:pt>
    <dgm:pt modelId="{C4ABE58E-E1C8-4F19-86B4-A044542B3CCD}" type="parTrans" cxnId="{99C41FCD-F6D7-4489-8333-F91CA731A102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4420FE6-B0B0-42DF-B1DC-D2C091513AC7}" type="sibTrans" cxnId="{99C41FCD-F6D7-4489-8333-F91CA731A102}">
      <dgm:prSet/>
      <dgm:spPr/>
      <dgm:t>
        <a:bodyPr/>
        <a:lstStyle/>
        <a:p>
          <a:endParaRPr lang="en-SG" sz="14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B026B7F4-467F-4C4B-B5DA-809EA6BA4DAF}" type="pres">
      <dgm:prSet presAssocID="{999DEE1C-C2D6-4942-9752-2F48E7A566E0}" presName="linearFlow" presStyleCnt="0">
        <dgm:presLayoutVars>
          <dgm:resizeHandles val="exact"/>
        </dgm:presLayoutVars>
      </dgm:prSet>
      <dgm:spPr/>
    </dgm:pt>
    <dgm:pt modelId="{3B98F168-6DEE-41E4-9E9A-4625B8FA374F}" type="pres">
      <dgm:prSet presAssocID="{EC07275E-1E73-4DFF-A9BD-F25E41B2FF7C}" presName="node" presStyleLbl="node1" presStyleIdx="0" presStyleCnt="3" custScaleX="128572" custScaleY="80954" custLinFactNeighborX="-28440" custLinFactNeighborY="-212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31B01F-604D-4CB0-96A0-CDD9602495B4}" type="pres">
      <dgm:prSet presAssocID="{F3D082BE-8CD4-43C3-B1E2-897881BC37F3}" presName="sibTrans" presStyleLbl="sibTrans2D1" presStyleIdx="0" presStyleCnt="2"/>
      <dgm:spPr/>
      <dgm:t>
        <a:bodyPr/>
        <a:lstStyle/>
        <a:p>
          <a:endParaRPr lang="en-US"/>
        </a:p>
      </dgm:t>
    </dgm:pt>
    <dgm:pt modelId="{073F545D-90A8-4AFC-8BD5-247B7CD6FE1D}" type="pres">
      <dgm:prSet presAssocID="{F3D082BE-8CD4-43C3-B1E2-897881BC37F3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508D1C1C-CE75-4E30-BC22-9235A8CA53A5}" type="pres">
      <dgm:prSet presAssocID="{8FED89F6-B415-41AA-8CA5-8F83791D511C}" presName="node" presStyleLbl="node1" presStyleIdx="1" presStyleCnt="3" custScaleX="128572" custScaleY="164569" custLinFactNeighborX="39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0FD12D-7DBB-4355-8E9D-B65E64D7D85D}" type="pres">
      <dgm:prSet presAssocID="{C0FC9E13-1522-469B-A14A-2847B81B6FAD}" presName="sibTrans" presStyleLbl="sibTrans2D1" presStyleIdx="1" presStyleCnt="2"/>
      <dgm:spPr/>
      <dgm:t>
        <a:bodyPr/>
        <a:lstStyle/>
        <a:p>
          <a:endParaRPr lang="en-US"/>
        </a:p>
      </dgm:t>
    </dgm:pt>
    <dgm:pt modelId="{700D0CE9-C311-434E-99EC-2155D51D09AA}" type="pres">
      <dgm:prSet presAssocID="{C0FC9E13-1522-469B-A14A-2847B81B6FAD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028BEB74-0163-41CF-A3AA-FFFD8368CB68}" type="pres">
      <dgm:prSet presAssocID="{0BFEA50E-9A57-4F73-A687-F13DAA26366D}" presName="node" presStyleLbl="node1" presStyleIdx="2" presStyleCnt="3" custScaleX="128572" custScaleY="144400" custLinFactNeighborX="39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7844431-FB10-49EA-8B7B-7B3BC8A58098}" type="presOf" srcId="{F3D082BE-8CD4-43C3-B1E2-897881BC37F3}" destId="{2431B01F-604D-4CB0-96A0-CDD9602495B4}" srcOrd="0" destOrd="0" presId="urn:microsoft.com/office/officeart/2005/8/layout/process2"/>
    <dgm:cxn modelId="{701140B7-2BF4-463E-99D6-1FE97290DF8A}" srcId="{999DEE1C-C2D6-4942-9752-2F48E7A566E0}" destId="{8FED89F6-B415-41AA-8CA5-8F83791D511C}" srcOrd="1" destOrd="0" parTransId="{563C84A6-455D-42CB-B99F-2A6816C0C07A}" sibTransId="{C0FC9E13-1522-469B-A14A-2847B81B6FAD}"/>
    <dgm:cxn modelId="{99C41FCD-F6D7-4489-8333-F91CA731A102}" srcId="{999DEE1C-C2D6-4942-9752-2F48E7A566E0}" destId="{0BFEA50E-9A57-4F73-A687-F13DAA26366D}" srcOrd="2" destOrd="0" parTransId="{C4ABE58E-E1C8-4F19-86B4-A044542B3CCD}" sibTransId="{04420FE6-B0B0-42DF-B1DC-D2C091513AC7}"/>
    <dgm:cxn modelId="{98FC6D73-F1BD-4F6E-9D2F-132A014F7B6E}" type="presOf" srcId="{EC07275E-1E73-4DFF-A9BD-F25E41B2FF7C}" destId="{3B98F168-6DEE-41E4-9E9A-4625B8FA374F}" srcOrd="0" destOrd="0" presId="urn:microsoft.com/office/officeart/2005/8/layout/process2"/>
    <dgm:cxn modelId="{2E493105-95EE-4BF5-9A8E-A43EDE371F68}" type="presOf" srcId="{8FED89F6-B415-41AA-8CA5-8F83791D511C}" destId="{508D1C1C-CE75-4E30-BC22-9235A8CA53A5}" srcOrd="0" destOrd="0" presId="urn:microsoft.com/office/officeart/2005/8/layout/process2"/>
    <dgm:cxn modelId="{B6BB76E9-8A09-4260-BD06-03FEF9CE0182}" type="presOf" srcId="{F3D082BE-8CD4-43C3-B1E2-897881BC37F3}" destId="{073F545D-90A8-4AFC-8BD5-247B7CD6FE1D}" srcOrd="1" destOrd="0" presId="urn:microsoft.com/office/officeart/2005/8/layout/process2"/>
    <dgm:cxn modelId="{DADE8CE5-79F9-433B-95FC-A185AF4E5DDA}" srcId="{999DEE1C-C2D6-4942-9752-2F48E7A566E0}" destId="{EC07275E-1E73-4DFF-A9BD-F25E41B2FF7C}" srcOrd="0" destOrd="0" parTransId="{03B393ED-B327-47D5-8233-FCDD8446E65A}" sibTransId="{F3D082BE-8CD4-43C3-B1E2-897881BC37F3}"/>
    <dgm:cxn modelId="{1DB5143A-D18D-4AC7-B588-F3FF1D7295A2}" type="presOf" srcId="{C0FC9E13-1522-469B-A14A-2847B81B6FAD}" destId="{700D0CE9-C311-434E-99EC-2155D51D09AA}" srcOrd="1" destOrd="0" presId="urn:microsoft.com/office/officeart/2005/8/layout/process2"/>
    <dgm:cxn modelId="{752D95C9-4B40-424E-BEC5-00CDA5452362}" type="presOf" srcId="{C0FC9E13-1522-469B-A14A-2847B81B6FAD}" destId="{2E0FD12D-7DBB-4355-8E9D-B65E64D7D85D}" srcOrd="0" destOrd="0" presId="urn:microsoft.com/office/officeart/2005/8/layout/process2"/>
    <dgm:cxn modelId="{BBA9F460-2198-4DBF-9C33-1CA04D81CD72}" type="presOf" srcId="{0BFEA50E-9A57-4F73-A687-F13DAA26366D}" destId="{028BEB74-0163-41CF-A3AA-FFFD8368CB68}" srcOrd="0" destOrd="0" presId="urn:microsoft.com/office/officeart/2005/8/layout/process2"/>
    <dgm:cxn modelId="{FD612C28-74FB-4F61-966D-AD2D44C2663B}" type="presOf" srcId="{999DEE1C-C2D6-4942-9752-2F48E7A566E0}" destId="{B026B7F4-467F-4C4B-B5DA-809EA6BA4DAF}" srcOrd="0" destOrd="0" presId="urn:microsoft.com/office/officeart/2005/8/layout/process2"/>
    <dgm:cxn modelId="{82603AD3-2485-4AB2-AB98-AB567885BC95}" type="presParOf" srcId="{B026B7F4-467F-4C4B-B5DA-809EA6BA4DAF}" destId="{3B98F168-6DEE-41E4-9E9A-4625B8FA374F}" srcOrd="0" destOrd="0" presId="urn:microsoft.com/office/officeart/2005/8/layout/process2"/>
    <dgm:cxn modelId="{94511560-56A4-4739-B00F-04362443A112}" type="presParOf" srcId="{B026B7F4-467F-4C4B-B5DA-809EA6BA4DAF}" destId="{2431B01F-604D-4CB0-96A0-CDD9602495B4}" srcOrd="1" destOrd="0" presId="urn:microsoft.com/office/officeart/2005/8/layout/process2"/>
    <dgm:cxn modelId="{D19A5970-BCD9-4775-BAC4-A2AF12DBFD2F}" type="presParOf" srcId="{2431B01F-604D-4CB0-96A0-CDD9602495B4}" destId="{073F545D-90A8-4AFC-8BD5-247B7CD6FE1D}" srcOrd="0" destOrd="0" presId="urn:microsoft.com/office/officeart/2005/8/layout/process2"/>
    <dgm:cxn modelId="{BA8C1CB4-5560-4395-8934-D04747FCAC49}" type="presParOf" srcId="{B026B7F4-467F-4C4B-B5DA-809EA6BA4DAF}" destId="{508D1C1C-CE75-4E30-BC22-9235A8CA53A5}" srcOrd="2" destOrd="0" presId="urn:microsoft.com/office/officeart/2005/8/layout/process2"/>
    <dgm:cxn modelId="{1AE7BC3A-87DB-4E50-9748-719A61AA32BA}" type="presParOf" srcId="{B026B7F4-467F-4C4B-B5DA-809EA6BA4DAF}" destId="{2E0FD12D-7DBB-4355-8E9D-B65E64D7D85D}" srcOrd="3" destOrd="0" presId="urn:microsoft.com/office/officeart/2005/8/layout/process2"/>
    <dgm:cxn modelId="{EF400687-9EAA-47DB-AA06-AA045977B208}" type="presParOf" srcId="{2E0FD12D-7DBB-4355-8E9D-B65E64D7D85D}" destId="{700D0CE9-C311-434E-99EC-2155D51D09AA}" srcOrd="0" destOrd="0" presId="urn:microsoft.com/office/officeart/2005/8/layout/process2"/>
    <dgm:cxn modelId="{BAB0A1BE-B49B-479C-90B7-15C87F823CFB}" type="presParOf" srcId="{B026B7F4-467F-4C4B-B5DA-809EA6BA4DAF}" destId="{028BEB74-0163-41CF-A3AA-FFFD8368CB68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77A11F-6CC5-47DD-8AC9-2A2774EF159D}">
      <dsp:nvSpPr>
        <dsp:cNvPr id="0" name=""/>
        <dsp:cNvSpPr/>
      </dsp:nvSpPr>
      <dsp:spPr>
        <a:xfrm>
          <a:off x="1219" y="0"/>
          <a:ext cx="3063156" cy="662412"/>
        </a:xfrm>
        <a:prstGeom prst="chevron">
          <a:avLst>
            <a:gd name="adj" fmla="val 40000"/>
          </a:avLst>
        </a:prstGeom>
        <a:solidFill>
          <a:srgbClr val="0F1DA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5B55BA-4E1C-4940-A91D-B364CE86D43D}">
      <dsp:nvSpPr>
        <dsp:cNvPr id="0" name=""/>
        <dsp:cNvSpPr/>
      </dsp:nvSpPr>
      <dsp:spPr>
        <a:xfrm>
          <a:off x="818061" y="165603"/>
          <a:ext cx="2586665" cy="6624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18248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latin typeface="Arial" pitchFamily="34" charset="0"/>
              <a:cs typeface="Arial" pitchFamily="34" charset="0"/>
            </a:rPr>
            <a:t>Data extraction</a:t>
          </a:r>
          <a:endParaRPr lang="en-SG" sz="2200" b="1" kern="1200" dirty="0">
            <a:latin typeface="Arial" pitchFamily="34" charset="0"/>
            <a:cs typeface="Arial" pitchFamily="34" charset="0"/>
          </a:endParaRPr>
        </a:p>
      </dsp:txBody>
      <dsp:txXfrm>
        <a:off x="837462" y="185004"/>
        <a:ext cx="2547863" cy="623610"/>
      </dsp:txXfrm>
    </dsp:sp>
    <dsp:sp modelId="{164BECEA-354C-48BB-91F6-A4DA1A06FF63}">
      <dsp:nvSpPr>
        <dsp:cNvPr id="0" name=""/>
        <dsp:cNvSpPr/>
      </dsp:nvSpPr>
      <dsp:spPr>
        <a:xfrm>
          <a:off x="3500025" y="0"/>
          <a:ext cx="3063156" cy="662412"/>
        </a:xfrm>
        <a:prstGeom prst="chevron">
          <a:avLst>
            <a:gd name="adj" fmla="val 40000"/>
          </a:avLst>
        </a:prstGeom>
        <a:solidFill>
          <a:srgbClr val="0F1DA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576594-5CA8-4AF9-A54C-E549FDA8701A}">
      <dsp:nvSpPr>
        <dsp:cNvPr id="0" name=""/>
        <dsp:cNvSpPr/>
      </dsp:nvSpPr>
      <dsp:spPr>
        <a:xfrm>
          <a:off x="4316866" y="165603"/>
          <a:ext cx="2586665" cy="6624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18248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latin typeface="Arial" pitchFamily="34" charset="0"/>
              <a:cs typeface="Arial" pitchFamily="34" charset="0"/>
            </a:rPr>
            <a:t>Connectivity</a:t>
          </a:r>
          <a:endParaRPr lang="en-SG" sz="2200" b="1" kern="1200" dirty="0">
            <a:latin typeface="Arial" pitchFamily="34" charset="0"/>
            <a:cs typeface="Arial" pitchFamily="34" charset="0"/>
          </a:endParaRPr>
        </a:p>
      </dsp:txBody>
      <dsp:txXfrm>
        <a:off x="4336267" y="185004"/>
        <a:ext cx="2547863" cy="623610"/>
      </dsp:txXfrm>
    </dsp:sp>
    <dsp:sp modelId="{28ABB606-6DC4-4FA7-BB88-EF5C6FBC86E7}">
      <dsp:nvSpPr>
        <dsp:cNvPr id="0" name=""/>
        <dsp:cNvSpPr/>
      </dsp:nvSpPr>
      <dsp:spPr>
        <a:xfrm>
          <a:off x="6998831" y="0"/>
          <a:ext cx="3063156" cy="662412"/>
        </a:xfrm>
        <a:prstGeom prst="chevron">
          <a:avLst>
            <a:gd name="adj" fmla="val 40000"/>
          </a:avLst>
        </a:prstGeom>
        <a:solidFill>
          <a:srgbClr val="0F1DA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9781A6-5223-40A9-A435-63BCFFD28DA8}">
      <dsp:nvSpPr>
        <dsp:cNvPr id="0" name=""/>
        <dsp:cNvSpPr/>
      </dsp:nvSpPr>
      <dsp:spPr>
        <a:xfrm>
          <a:off x="7815672" y="165603"/>
          <a:ext cx="2586665" cy="6624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18248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latin typeface="Arial" pitchFamily="34" charset="0"/>
              <a:cs typeface="Arial" pitchFamily="34" charset="0"/>
            </a:rPr>
            <a:t>Data streaming</a:t>
          </a:r>
          <a:endParaRPr lang="en-SG" sz="2200" b="1" kern="1200" dirty="0">
            <a:latin typeface="Arial" pitchFamily="34" charset="0"/>
            <a:cs typeface="Arial" pitchFamily="34" charset="0"/>
          </a:endParaRPr>
        </a:p>
      </dsp:txBody>
      <dsp:txXfrm>
        <a:off x="7835073" y="185004"/>
        <a:ext cx="2547863" cy="6236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98F168-6DEE-41E4-9E9A-4625B8FA374F}">
      <dsp:nvSpPr>
        <dsp:cNvPr id="0" name=""/>
        <dsp:cNvSpPr/>
      </dsp:nvSpPr>
      <dsp:spPr>
        <a:xfrm>
          <a:off x="0" y="0"/>
          <a:ext cx="2538444" cy="89583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Objectives</a:t>
          </a:r>
          <a:r>
            <a:rPr lang="en-US" sz="1400" b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: </a:t>
          </a:r>
          <a:br>
            <a:rPr lang="en-US" sz="1400" b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</a:br>
          <a:r>
            <a:rPr lang="en-US" sz="1200" b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Collect all data and information, from both robot controller and industrial robotic environment.</a:t>
          </a:r>
          <a:endParaRPr lang="en-SG" sz="14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26238" y="26238"/>
        <a:ext cx="2485968" cy="843361"/>
      </dsp:txXfrm>
    </dsp:sp>
    <dsp:sp modelId="{2431B01F-604D-4CB0-96A0-CDD9602495B4}">
      <dsp:nvSpPr>
        <dsp:cNvPr id="0" name=""/>
        <dsp:cNvSpPr/>
      </dsp:nvSpPr>
      <dsp:spPr>
        <a:xfrm rot="5400000">
          <a:off x="1094084" y="920750"/>
          <a:ext cx="350275" cy="417207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SG" sz="1400" kern="12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 rot="-5400000">
        <a:off x="1144059" y="954216"/>
        <a:ext cx="250325" cy="245193"/>
      </dsp:txXfrm>
    </dsp:sp>
    <dsp:sp modelId="{508D1C1C-CE75-4E30-BC22-9235A8CA53A5}">
      <dsp:nvSpPr>
        <dsp:cNvPr id="0" name=""/>
        <dsp:cNvSpPr/>
      </dsp:nvSpPr>
      <dsp:spPr>
        <a:xfrm>
          <a:off x="0" y="1362871"/>
          <a:ext cx="2538444" cy="1556619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Scope: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(1) </a:t>
          </a:r>
          <a:r>
            <a:rPr lang="en-US" sz="1200" b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Sensor selection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</a:t>
          </a:r>
          <a:r>
            <a:rPr lang="en-US" sz="1200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2</a:t>
          </a: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) Sensor integration and strategic placement</a:t>
          </a:r>
          <a:endParaRPr lang="en-US" sz="12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45592" y="1408463"/>
        <a:ext cx="2447260" cy="1465435"/>
      </dsp:txXfrm>
    </dsp:sp>
    <dsp:sp modelId="{2E0FD12D-7DBB-4355-8E9D-B65E64D7D85D}">
      <dsp:nvSpPr>
        <dsp:cNvPr id="0" name=""/>
        <dsp:cNvSpPr/>
      </dsp:nvSpPr>
      <dsp:spPr>
        <a:xfrm rot="5400000">
          <a:off x="1095386" y="2942669"/>
          <a:ext cx="347672" cy="417207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SG" sz="1400" kern="12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 rot="-5400000">
        <a:off x="1144060" y="2977436"/>
        <a:ext cx="250325" cy="243370"/>
      </dsp:txXfrm>
    </dsp:sp>
    <dsp:sp modelId="{028BEB74-0163-41CF-A3AA-FFFD8368CB68}">
      <dsp:nvSpPr>
        <dsp:cNvPr id="0" name=""/>
        <dsp:cNvSpPr/>
      </dsp:nvSpPr>
      <dsp:spPr>
        <a:xfrm>
          <a:off x="0" y="3383055"/>
          <a:ext cx="2538444" cy="1080252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Methodology: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</a:t>
          </a: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) Design conceptualization and selection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Sensor knowledge and characterization</a:t>
          </a:r>
          <a:endParaRPr lang="en-US" sz="12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31640" y="3414695"/>
        <a:ext cx="2475164" cy="10169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98F168-6DEE-41E4-9E9A-4625B8FA374F}">
      <dsp:nvSpPr>
        <dsp:cNvPr id="0" name=""/>
        <dsp:cNvSpPr/>
      </dsp:nvSpPr>
      <dsp:spPr>
        <a:xfrm>
          <a:off x="0" y="0"/>
          <a:ext cx="2538444" cy="912519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Objectives: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Low level sensors and robot controllers pass information to the industrial PC</a:t>
          </a:r>
          <a:endParaRPr lang="en-SG" sz="12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26727" y="26727"/>
        <a:ext cx="2484990" cy="859065"/>
      </dsp:txXfrm>
    </dsp:sp>
    <dsp:sp modelId="{2431B01F-604D-4CB0-96A0-CDD9602495B4}">
      <dsp:nvSpPr>
        <dsp:cNvPr id="0" name=""/>
        <dsp:cNvSpPr/>
      </dsp:nvSpPr>
      <dsp:spPr>
        <a:xfrm rot="5400000">
          <a:off x="1082170" y="938856"/>
          <a:ext cx="374104" cy="446132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SG" sz="1400" kern="12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 rot="-5400000">
        <a:off x="1135383" y="974870"/>
        <a:ext cx="267680" cy="261873"/>
      </dsp:txXfrm>
    </dsp:sp>
    <dsp:sp modelId="{508D1C1C-CE75-4E30-BC22-9235A8CA53A5}">
      <dsp:nvSpPr>
        <dsp:cNvPr id="0" name=""/>
        <dsp:cNvSpPr/>
      </dsp:nvSpPr>
      <dsp:spPr>
        <a:xfrm>
          <a:off x="0" y="1411325"/>
          <a:ext cx="2538444" cy="1488893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Scope: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</a:t>
          </a: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) Robot controller software for data collection – TCP/IP 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Robotic environment data collection - </a:t>
          </a:r>
          <a:r>
            <a:rPr lang="en-US" sz="120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UART</a:t>
          </a:r>
          <a:endParaRPr lang="en-US" sz="1200" kern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(3) Robot controller software for data streaming – TCP/IP</a:t>
          </a:r>
          <a:endParaRPr lang="en-US" sz="12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43608" y="1454933"/>
        <a:ext cx="2451228" cy="1401677"/>
      </dsp:txXfrm>
    </dsp:sp>
    <dsp:sp modelId="{2E0FD12D-7DBB-4355-8E9D-B65E64D7D85D}">
      <dsp:nvSpPr>
        <dsp:cNvPr id="0" name=""/>
        <dsp:cNvSpPr/>
      </dsp:nvSpPr>
      <dsp:spPr>
        <a:xfrm rot="5400000">
          <a:off x="1083333" y="2925003"/>
          <a:ext cx="371777" cy="446132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SG" sz="1400" kern="12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 rot="-5400000">
        <a:off x="1135382" y="2962181"/>
        <a:ext cx="267680" cy="260244"/>
      </dsp:txXfrm>
    </dsp:sp>
    <dsp:sp modelId="{028BEB74-0163-41CF-A3AA-FFFD8368CB68}">
      <dsp:nvSpPr>
        <dsp:cNvPr id="0" name=""/>
        <dsp:cNvSpPr/>
      </dsp:nvSpPr>
      <dsp:spPr>
        <a:xfrm>
          <a:off x="0" y="3395921"/>
          <a:ext cx="2538444" cy="1067754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Methodology: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(1) Develop software modules for TCP/IP communication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Test and debug software</a:t>
          </a:r>
        </a:p>
      </dsp:txBody>
      <dsp:txXfrm>
        <a:off x="31273" y="3427194"/>
        <a:ext cx="2475898" cy="100520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98F168-6DEE-41E4-9E9A-4625B8FA374F}">
      <dsp:nvSpPr>
        <dsp:cNvPr id="0" name=""/>
        <dsp:cNvSpPr/>
      </dsp:nvSpPr>
      <dsp:spPr>
        <a:xfrm>
          <a:off x="0" y="0"/>
          <a:ext cx="2538444" cy="73731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Objectives: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Bridge the existing gaps between </a:t>
          </a:r>
          <a:r>
            <a:rPr lang="en-US" sz="120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IPCs</a:t>
          </a: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and Clouds to ensure the correct flow of data. </a:t>
          </a:r>
          <a:endParaRPr lang="en-SG" sz="14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21595" y="21595"/>
        <a:ext cx="2495254" cy="694127"/>
      </dsp:txXfrm>
    </dsp:sp>
    <dsp:sp modelId="{2431B01F-604D-4CB0-96A0-CDD9602495B4}">
      <dsp:nvSpPr>
        <dsp:cNvPr id="0" name=""/>
        <dsp:cNvSpPr/>
      </dsp:nvSpPr>
      <dsp:spPr>
        <a:xfrm rot="5400000">
          <a:off x="1097582" y="761244"/>
          <a:ext cx="343280" cy="409853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SG" sz="1400" kern="12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 rot="-5400000">
        <a:off x="1146267" y="794530"/>
        <a:ext cx="245911" cy="240296"/>
      </dsp:txXfrm>
    </dsp:sp>
    <dsp:sp modelId="{508D1C1C-CE75-4E30-BC22-9235A8CA53A5}">
      <dsp:nvSpPr>
        <dsp:cNvPr id="0" name=""/>
        <dsp:cNvSpPr/>
      </dsp:nvSpPr>
      <dsp:spPr>
        <a:xfrm>
          <a:off x="0" y="1195024"/>
          <a:ext cx="2538444" cy="1498871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Scope: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</a:t>
          </a: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) Local server to collect robot controller data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</a:t>
          </a:r>
          <a:r>
            <a:rPr lang="en-US" sz="120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OPC</a:t>
          </a: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-UA integration between </a:t>
          </a:r>
          <a:r>
            <a:rPr lang="en-US" sz="120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IPC</a:t>
          </a: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, Gateway and Cloud</a:t>
          </a:r>
        </a:p>
        <a:p>
          <a:pPr marL="266700" lvl="0" indent="-26670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Data visualization through tools like </a:t>
          </a:r>
          <a:r>
            <a:rPr lang="en-US" sz="120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tableu</a:t>
          </a:r>
          <a:endParaRPr lang="en-US" sz="12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43900" y="1238924"/>
        <a:ext cx="2450644" cy="1411071"/>
      </dsp:txXfrm>
    </dsp:sp>
    <dsp:sp modelId="{2E0FD12D-7DBB-4355-8E9D-B65E64D7D85D}">
      <dsp:nvSpPr>
        <dsp:cNvPr id="0" name=""/>
        <dsp:cNvSpPr/>
      </dsp:nvSpPr>
      <dsp:spPr>
        <a:xfrm rot="5400000">
          <a:off x="1098450" y="2716665"/>
          <a:ext cx="341544" cy="409853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SG" sz="1400" kern="120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 rot="-5400000">
        <a:off x="1146267" y="2750820"/>
        <a:ext cx="245911" cy="239081"/>
      </dsp:txXfrm>
    </dsp:sp>
    <dsp:sp modelId="{028BEB74-0163-41CF-A3AA-FFFD8368CB68}">
      <dsp:nvSpPr>
        <dsp:cNvPr id="0" name=""/>
        <dsp:cNvSpPr/>
      </dsp:nvSpPr>
      <dsp:spPr>
        <a:xfrm>
          <a:off x="0" y="3149289"/>
          <a:ext cx="2538444" cy="1315175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Methodology: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(1) Develop software modules for </a:t>
          </a:r>
          <a:r>
            <a:rPr lang="en-US" sz="120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OPC</a:t>
          </a: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-UA communication 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Develop Graphical User Interfaces for data visualization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(2) Test and debug software</a:t>
          </a:r>
        </a:p>
      </dsp:txBody>
      <dsp:txXfrm>
        <a:off x="38520" y="3187809"/>
        <a:ext cx="2461404" cy="12381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F9C742-CDB9-4BA6-B3D9-0C9B3187E005}" type="datetimeFigureOut">
              <a:rPr lang="en-SG" smtClean="0"/>
              <a:t>26/6/2019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5A680-1C68-4768-8EA1-4B84560E191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10731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jpg>
</file>

<file path=ppt/media/image50.pn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jpe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EBB86-B06D-4DC9-927C-23A56A03CC14}" type="datetimeFigureOut">
              <a:rPr lang="en-SG" smtClean="0"/>
              <a:t>26/6/2019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734DA8-B58F-44BB-B328-88244CCDD3F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13127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g.element14.com/sharp/gp2y1010au0f/sensor-dust-optical/dp/9707956?gclid=Cj0KCQjws5HlBRDIARIsAOomqA2EnFvCT2uMoDfKBz0SxB2m9h0-YPvDkxKXRRPkkt4y32VpwxpocRAaAiddEALw_wcB&amp;gross_price=true&amp;mckv=sdPSduIJG_dc|pcrid|155925702681|pkw||pmt||slid||product|9707956|pgrid|34507690943|ptaid|pla-41477300408|&amp;CAWELAID=120185760001223203&amp;CAGPSPN=pla&amp;CAAGID=34507690943&amp;CMP=KNC-GOO-SHOPPING-9707956&amp;CATCI=pla-41477300408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 smtClean="0"/>
              <a:t>Robotic environment data can be retrieved and published to cloud services to facilitate monitoring. 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80275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291273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683320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805589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25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7556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SG" sz="1200" dirty="0" smtClean="0">
                <a:hlinkClick r:id="rId3"/>
              </a:rPr>
              <a:t>https://sg.element14.com/sharp/gp2y1010au0f/sensor-dust-optical/dp/9707956?gclid=Cj0KCQjws5HlBRDIARIsAOomqA2EnFvCT2uMoDfKBz0SxB2m9h0-YPvDkxKXRRPkkt4y32VpwxpocRAaAiddEALw_wcB&amp;gross_price=true&amp;mckv=sdPSduIJG_dc|pcrid|155925702681|pkw||pmt||slid||product|9707956|pgrid|34507690943|ptaid|pla-41477300408|&amp;CAWELAID=120185760001223203&amp;CAGPSPN=pla&amp;CAAGID=34507690943&amp;CMP=KNC-GOO-SHOPPING-9707956&amp;CATCI=pla-41477300408</a:t>
            </a:r>
            <a:endParaRPr lang="en-SG" sz="1200" dirty="0" smtClean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77374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85013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72157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3716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46157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621542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14242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34DA8-B58F-44BB-B328-88244CCDD3F7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52422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1" hasCustomPrompt="1"/>
          </p:nvPr>
        </p:nvSpPr>
        <p:spPr>
          <a:xfrm>
            <a:off x="491709" y="2409388"/>
            <a:ext cx="3125787" cy="25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/>
              <a:t>Insert External Company Logo Here </a:t>
            </a:r>
            <a:endParaRPr lang="en-SG"/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7280804" y="2692399"/>
            <a:ext cx="4022196" cy="27533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en-SG"/>
              <a:t>Name of ARTC Project Manager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7280804" y="2980599"/>
            <a:ext cx="4022196" cy="126966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en-SG"/>
              <a:t>Project Team Members’ Name separated by “;”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7280804" y="4398722"/>
            <a:ext cx="4022196" cy="27533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/>
            </a:lvl1pPr>
          </a:lstStyle>
          <a:p>
            <a:pPr lvl="0"/>
            <a:r>
              <a:rPr lang="en-SG"/>
              <a:t>Name of Customer’s Company</a:t>
            </a:r>
          </a:p>
        </p:txBody>
      </p:sp>
      <p:sp>
        <p:nvSpPr>
          <p:cNvPr id="23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7280804" y="4674055"/>
            <a:ext cx="4022196" cy="27533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/>
            </a:lvl1pPr>
          </a:lstStyle>
          <a:p>
            <a:pPr lvl="0"/>
            <a:r>
              <a:rPr lang="en-SG"/>
              <a:t>Name of Customer’s Project Manager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332132" y="608031"/>
            <a:ext cx="5245006" cy="13771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4000" b="1" kern="1200" dirty="0" smtClean="0">
                <a:solidFill>
                  <a:srgbClr val="000FA5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Project Title</a:t>
            </a:r>
          </a:p>
          <a:p>
            <a:pPr lvl="0"/>
            <a:endParaRPr lang="en-US" dirty="0"/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5269706" y="5287598"/>
            <a:ext cx="4022196" cy="27533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/>
            </a:lvl1pPr>
          </a:lstStyle>
          <a:p>
            <a:pPr lvl="0"/>
            <a:r>
              <a:rPr lang="en-SG" dirty="0"/>
              <a:t>DD MMM YYYY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5269706" y="5562931"/>
            <a:ext cx="4022196" cy="27533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/>
            </a:lvl1pPr>
          </a:lstStyle>
          <a:p>
            <a:pPr lvl="0"/>
            <a:r>
              <a:rPr lang="en-SG" dirty="0"/>
              <a:t>1.0</a:t>
            </a:r>
          </a:p>
        </p:txBody>
      </p:sp>
    </p:spTree>
    <p:extLst>
      <p:ext uri="{BB962C8B-B14F-4D97-AF65-F5344CB8AC3E}">
        <p14:creationId xmlns:p14="http://schemas.microsoft.com/office/powerpoint/2010/main" val="797382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5467" y="59267"/>
            <a:ext cx="10752666" cy="601133"/>
          </a:xfrm>
          <a:prstGeom prst="rect">
            <a:avLst/>
          </a:prstGeom>
        </p:spPr>
        <p:txBody>
          <a:bodyPr anchor="b"/>
          <a:lstStyle>
            <a:lvl1pPr>
              <a:defRPr sz="2800" b="1">
                <a:solidFill>
                  <a:srgbClr val="000FA5"/>
                </a:solidFill>
                <a:latin typeface="+mn-lt"/>
              </a:defRPr>
            </a:lvl1pPr>
          </a:lstStyle>
          <a:p>
            <a:r>
              <a:rPr lang="en-US"/>
              <a:t>Slide Title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35467" y="820738"/>
            <a:ext cx="11697758" cy="5122862"/>
          </a:xfrm>
          <a:prstGeom prst="rect">
            <a:avLst/>
          </a:prstGeom>
        </p:spPr>
        <p:txBody>
          <a:bodyPr/>
          <a:lstStyle>
            <a:lvl1pPr>
              <a:buClr>
                <a:srgbClr val="00B050"/>
              </a:buClr>
              <a:defRPr/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786594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SP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5467" y="59267"/>
            <a:ext cx="10752666" cy="601133"/>
          </a:xfrm>
          <a:prstGeom prst="rect">
            <a:avLst/>
          </a:prstGeom>
        </p:spPr>
        <p:txBody>
          <a:bodyPr anchor="b"/>
          <a:lstStyle>
            <a:lvl1pPr>
              <a:defRPr sz="2800" b="1">
                <a:solidFill>
                  <a:srgbClr val="000FA5"/>
                </a:solidFill>
                <a:latin typeface="+mn-lt"/>
              </a:defRPr>
            </a:lvl1pPr>
          </a:lstStyle>
          <a:p>
            <a:r>
              <a:rPr lang="en-US"/>
              <a:t>Slide Title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93782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4889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 userDrawn="1"/>
        </p:nvSpPr>
        <p:spPr>
          <a:xfrm>
            <a:off x="4279588" y="1913467"/>
            <a:ext cx="2951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solidFill>
                  <a:srgbClr val="000FA5"/>
                </a:solidFill>
              </a:rPr>
              <a:t>Digitalization</a:t>
            </a:r>
            <a:r>
              <a:rPr lang="en-US" sz="2400" b="1" i="1" baseline="0" dirty="0" smtClean="0">
                <a:solidFill>
                  <a:srgbClr val="000FA5"/>
                </a:solidFill>
              </a:rPr>
              <a:t> Journey</a:t>
            </a:r>
            <a:endParaRPr lang="en-SG" sz="2400" b="1" i="1" dirty="0">
              <a:solidFill>
                <a:srgbClr val="000FA5"/>
              </a:solidFill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4279588" y="2941934"/>
            <a:ext cx="3014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44000"/>
            <a:r>
              <a:rPr lang="en-SG" b="1">
                <a:solidFill>
                  <a:schemeClr val="tx1"/>
                </a:solidFill>
              </a:rPr>
              <a:t>ARTC Project Team							: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4279588" y="4325185"/>
            <a:ext cx="3014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44000"/>
            <a:r>
              <a:rPr lang="en-SG" b="1">
                <a:solidFill>
                  <a:schemeClr val="tx1"/>
                </a:solidFill>
              </a:rPr>
              <a:t>Customer													:</a:t>
            </a:r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0" y="-27198"/>
            <a:ext cx="121920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0">
                <a:solidFill>
                  <a:srgbClr val="FF0000"/>
                </a:solidFill>
                <a:latin typeface="+mn-lt"/>
              </a:rPr>
              <a:t>Confidential </a:t>
            </a:r>
          </a:p>
        </p:txBody>
      </p:sp>
      <p:pic>
        <p:nvPicPr>
          <p:cNvPr id="23" name="Picture 22" descr="C:\Users\evonne-lim\Desktop\graphic element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2667" y="4037374"/>
            <a:ext cx="2709334" cy="2817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C:\Users\angl.SCEI\Desktop\Logos\ntu_logo_new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184" y="858730"/>
            <a:ext cx="2147384" cy="76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 userDrawn="1"/>
        </p:nvSpPr>
        <p:spPr>
          <a:xfrm>
            <a:off x="9736481" y="475773"/>
            <a:ext cx="1553887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33" dirty="0"/>
              <a:t>In</a:t>
            </a:r>
            <a:r>
              <a:rPr lang="en-US" sz="1333" baseline="0" dirty="0"/>
              <a:t> partnership with:</a:t>
            </a:r>
            <a:endParaRPr lang="en-SG" sz="1333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40" y="379377"/>
            <a:ext cx="3148987" cy="1952372"/>
          </a:xfrm>
          <a:prstGeom prst="rect">
            <a:avLst/>
          </a:prstGeom>
        </p:spPr>
      </p:pic>
      <p:pic>
        <p:nvPicPr>
          <p:cNvPr id="27" name="Picture 2" descr="C:\Users\angl.SCEI\Desktop\Logos\SG Brand Logo\For Screen (RGB)\BRAND-SG-Logo-Tagline-Landscape-RGB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581" y="5637245"/>
            <a:ext cx="1428049" cy="92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/>
          <p:cNvSpPr txBox="1"/>
          <p:nvPr userDrawn="1"/>
        </p:nvSpPr>
        <p:spPr>
          <a:xfrm>
            <a:off x="4279588" y="5261427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44000"/>
            <a:r>
              <a:rPr lang="en-SG" b="1" dirty="0">
                <a:solidFill>
                  <a:schemeClr val="tx1"/>
                </a:solidFill>
              </a:rPr>
              <a:t>Date		:</a:t>
            </a:r>
          </a:p>
        </p:txBody>
      </p:sp>
      <p:sp>
        <p:nvSpPr>
          <p:cNvPr id="29" name="TextBox 28"/>
          <p:cNvSpPr txBox="1"/>
          <p:nvPr userDrawn="1"/>
        </p:nvSpPr>
        <p:spPr>
          <a:xfrm>
            <a:off x="4279588" y="5532360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44000"/>
            <a:r>
              <a:rPr lang="en-SG" b="1" dirty="0">
                <a:solidFill>
                  <a:schemeClr val="tx1"/>
                </a:solidFill>
              </a:rPr>
              <a:t>Version	:</a:t>
            </a:r>
          </a:p>
        </p:txBody>
      </p:sp>
    </p:spTree>
    <p:extLst>
      <p:ext uri="{BB962C8B-B14F-4D97-AF65-F5344CB8AC3E}">
        <p14:creationId xmlns:p14="http://schemas.microsoft.com/office/powerpoint/2010/main" val="234964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9318625" y="0"/>
            <a:ext cx="28733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r">
              <a:spcBef>
                <a:spcPct val="0"/>
              </a:spcBef>
              <a:buFontTx/>
              <a:buNone/>
            </a:pPr>
            <a:r>
              <a:rPr lang="en-US" altLang="en-US" sz="1800" b="0">
                <a:solidFill>
                  <a:srgbClr val="FF0000"/>
                </a:solidFill>
                <a:latin typeface="+mn-lt"/>
              </a:rPr>
              <a:t>Confidential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18642"/>
            <a:ext cx="1683597" cy="839358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147228" y="603662"/>
            <a:ext cx="11854272" cy="45719"/>
          </a:xfrm>
          <a:prstGeom prst="rect">
            <a:avLst/>
          </a:prstGeom>
          <a:gradFill flip="none" rotWithShape="1">
            <a:gsLst>
              <a:gs pos="100000">
                <a:srgbClr val="00AE15"/>
              </a:gs>
              <a:gs pos="50000">
                <a:srgbClr val="00AEB5"/>
              </a:gs>
              <a:gs pos="0">
                <a:srgbClr val="0070C0"/>
              </a:gs>
            </a:gsLst>
            <a:lin ang="10800000" scaled="1"/>
            <a:tileRect/>
          </a:gradFill>
          <a:ln w="952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0" cap="none" spc="0" normalizeH="0" baseline="0" noProof="0" err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DC574-357B-45D7-AA23-FC566778FAA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65620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:\Users\evonne-lim\Desktop\graphic element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2667" y="4037374"/>
            <a:ext cx="2709334" cy="2817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ubtitle 2"/>
          <p:cNvSpPr txBox="1">
            <a:spLocks/>
          </p:cNvSpPr>
          <p:nvPr userDrawn="1"/>
        </p:nvSpPr>
        <p:spPr>
          <a:xfrm>
            <a:off x="4442556" y="3286786"/>
            <a:ext cx="7401550" cy="1619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200" b="1" dirty="0">
                <a:solidFill>
                  <a:srgbClr val="000FA5"/>
                </a:solidFill>
                <a:latin typeface="Calibri" panose="020F0502020204030204" pitchFamily="34" charset="0"/>
              </a:rPr>
              <a:t>Thank You</a:t>
            </a:r>
            <a:endParaRPr lang="en-US" sz="4400" b="1" i="1" dirty="0">
              <a:solidFill>
                <a:srgbClr val="000FA5"/>
              </a:solidFill>
              <a:latin typeface="Calibri" panose="020F0502020204030204" pitchFamily="34" charset="0"/>
            </a:endParaRPr>
          </a:p>
        </p:txBody>
      </p:sp>
      <p:pic>
        <p:nvPicPr>
          <p:cNvPr id="13" name="Picture 2" descr="C:\Users\angl.SCEI\Desktop\Logos\SG Brand Logo\For Screen (RGB)\BRAND-SG-Logo-Tagline-Landscape-RGB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581" y="5637245"/>
            <a:ext cx="1428049" cy="92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40" y="379377"/>
            <a:ext cx="3148987" cy="1952372"/>
          </a:xfrm>
          <a:prstGeom prst="rect">
            <a:avLst/>
          </a:prstGeom>
        </p:spPr>
      </p:pic>
      <p:pic>
        <p:nvPicPr>
          <p:cNvPr id="16" name="Picture 2" descr="C:\Users\angl.SCEI\Desktop\Logos\ntu_logo_new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6605" y="828492"/>
            <a:ext cx="2147384" cy="76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 userDrawn="1"/>
        </p:nvSpPr>
        <p:spPr>
          <a:xfrm>
            <a:off x="8372902" y="445535"/>
            <a:ext cx="1553887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33" dirty="0"/>
              <a:t>In</a:t>
            </a:r>
            <a:r>
              <a:rPr lang="en-US" sz="1333" baseline="0" dirty="0"/>
              <a:t> partnership with:</a:t>
            </a:r>
            <a:endParaRPr lang="en-SG" sz="1333" dirty="0"/>
          </a:p>
        </p:txBody>
      </p:sp>
    </p:spTree>
    <p:extLst>
      <p:ext uri="{BB962C8B-B14F-4D97-AF65-F5344CB8AC3E}">
        <p14:creationId xmlns:p14="http://schemas.microsoft.com/office/powerpoint/2010/main" val="1380999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jpe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2.png"/><Relationship Id="rId5" Type="http://schemas.openxmlformats.org/officeDocument/2006/relationships/image" Target="../media/image54.png"/><Relationship Id="rId4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56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58.png"/><Relationship Id="rId4" Type="http://schemas.openxmlformats.org/officeDocument/2006/relationships/notesSlide" Target="../notesSlides/notesSlide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3" Type="http://schemas.openxmlformats.org/officeDocument/2006/relationships/diagramLayout" Target="../diagrams/layout1.xml"/><Relationship Id="rId21" Type="http://schemas.microsoft.com/office/2007/relationships/diagramDrawing" Target="../diagrams/drawing4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microsoft.com/office/2007/relationships/hdphoto" Target="../media/hdphoto1.wdp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25.png"/><Relationship Id="rId2" Type="http://schemas.openxmlformats.org/officeDocument/2006/relationships/image" Target="../media/image12.png"/><Relationship Id="rId1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4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4.png"/><Relationship Id="rId18" Type="http://schemas.openxmlformats.org/officeDocument/2006/relationships/image" Target="../media/image39.png"/><Relationship Id="rId3" Type="http://schemas.openxmlformats.org/officeDocument/2006/relationships/image" Target="../media/image27.png"/><Relationship Id="rId21" Type="http://schemas.openxmlformats.org/officeDocument/2006/relationships/image" Target="../media/image41.png"/><Relationship Id="rId7" Type="http://schemas.openxmlformats.org/officeDocument/2006/relationships/image" Target="../media/image29.png"/><Relationship Id="rId12" Type="http://schemas.openxmlformats.org/officeDocument/2006/relationships/image" Target="../media/image33.png"/><Relationship Id="rId17" Type="http://schemas.openxmlformats.org/officeDocument/2006/relationships/image" Target="../media/image38.png"/><Relationship Id="rId2" Type="http://schemas.openxmlformats.org/officeDocument/2006/relationships/image" Target="../media/image26.png"/><Relationship Id="rId16" Type="http://schemas.openxmlformats.org/officeDocument/2006/relationships/image" Target="../media/image37.png"/><Relationship Id="rId20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.tw/url?sa=i&amp;rct=j&amp;q=&amp;esrc=s&amp;source=images&amp;cd=&amp;cad=rja&amp;uact=8&amp;ved=0ahUKEwi8mNDIo8DYAhXBvrwKHWFFDQ8QjRwIBw&amp;url=https://www.runagood.com/products/&amp;psig=AOvVaw3VdV08grhbkW4SHUufnYtr&amp;ust=1515222918554043" TargetMode="External"/><Relationship Id="rId11" Type="http://schemas.microsoft.com/office/2007/relationships/hdphoto" Target="../media/hdphoto3.wdp"/><Relationship Id="rId5" Type="http://schemas.openxmlformats.org/officeDocument/2006/relationships/image" Target="../media/image28.png"/><Relationship Id="rId15" Type="http://schemas.openxmlformats.org/officeDocument/2006/relationships/image" Target="../media/image36.png"/><Relationship Id="rId10" Type="http://schemas.openxmlformats.org/officeDocument/2006/relationships/image" Target="../media/image32.png"/><Relationship Id="rId19" Type="http://schemas.microsoft.com/office/2007/relationships/hdphoto" Target="../media/hdphoto4.wdp"/><Relationship Id="rId4" Type="http://schemas.openxmlformats.org/officeDocument/2006/relationships/hyperlink" Target="http://www.google.com.tw/url?sa=i&amp;rct=j&amp;q=&amp;esrc=s&amp;source=images&amp;cd=&amp;cad=rja&amp;uact=8&amp;ved=&amp;url=http://admingenie.com.mt/contact-us/mobile-icon-icon-52143/&amp;psig=AOvVaw1okmOysdR6mnl4B16zxFxI&amp;ust=1515222858615283" TargetMode="External"/><Relationship Id="rId9" Type="http://schemas.openxmlformats.org/officeDocument/2006/relationships/image" Target="../media/image31.png"/><Relationship Id="rId14" Type="http://schemas.openxmlformats.org/officeDocument/2006/relationships/image" Target="../media/image35.png"/><Relationship Id="rId22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Pintor </a:t>
            </a:r>
            <a:r>
              <a:rPr lang="en-US" dirty="0"/>
              <a:t>Ortiz Walter </a:t>
            </a:r>
            <a:r>
              <a:rPr lang="en-US" dirty="0" smtClean="0"/>
              <a:t>Frank</a:t>
            </a:r>
          </a:p>
          <a:p>
            <a:r>
              <a:rPr lang="en-US" dirty="0"/>
              <a:t>Vijay </a:t>
            </a:r>
            <a:r>
              <a:rPr lang="en-US" dirty="0" smtClean="0"/>
              <a:t>Yadunund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ARTC</a:t>
            </a:r>
            <a:endParaRPr lang="en-SG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ARA Digitalization - </a:t>
            </a:r>
            <a:r>
              <a:rPr lang="en-SG" dirty="0" err="1"/>
              <a:t>HS&amp;E</a:t>
            </a:r>
            <a:r>
              <a:rPr lang="en-SG" dirty="0"/>
              <a:t> and Process Quality Enhancement through IIoT</a:t>
            </a:r>
          </a:p>
          <a:p>
            <a:endParaRPr lang="en-SG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26 June 2019</a:t>
            </a:r>
            <a:endParaRPr lang="en-SG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3.0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22334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>
            <a:cxnSpLocks noChangeShapeType="1"/>
          </p:cNvCxnSpPr>
          <p:nvPr/>
        </p:nvCxnSpPr>
        <p:spPr bwMode="auto">
          <a:xfrm>
            <a:off x="516555" y="2643897"/>
            <a:ext cx="0" cy="283857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Straight Connector 11"/>
          <p:cNvCxnSpPr/>
          <p:nvPr/>
        </p:nvCxnSpPr>
        <p:spPr>
          <a:xfrm>
            <a:off x="2807368" y="2643897"/>
            <a:ext cx="0" cy="10531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66"/>
          <p:cNvCxnSpPr>
            <a:cxnSpLocks noChangeShapeType="1"/>
          </p:cNvCxnSpPr>
          <p:nvPr/>
        </p:nvCxnSpPr>
        <p:spPr bwMode="auto">
          <a:xfrm>
            <a:off x="1155032" y="1058779"/>
            <a:ext cx="0" cy="158511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5" name="Straight Connector 36"/>
          <p:cNvCxnSpPr>
            <a:cxnSpLocks noChangeShapeType="1"/>
          </p:cNvCxnSpPr>
          <p:nvPr/>
        </p:nvCxnSpPr>
        <p:spPr bwMode="auto">
          <a:xfrm>
            <a:off x="2246761" y="5109745"/>
            <a:ext cx="298450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Straight Connector 40"/>
          <p:cNvCxnSpPr>
            <a:cxnSpLocks noChangeShapeType="1"/>
          </p:cNvCxnSpPr>
          <p:nvPr/>
        </p:nvCxnSpPr>
        <p:spPr bwMode="auto">
          <a:xfrm flipH="1">
            <a:off x="2240472" y="4245094"/>
            <a:ext cx="356936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" name="Straight Connector 48"/>
          <p:cNvCxnSpPr>
            <a:cxnSpLocks noChangeShapeType="1"/>
          </p:cNvCxnSpPr>
          <p:nvPr/>
        </p:nvCxnSpPr>
        <p:spPr bwMode="auto">
          <a:xfrm flipH="1" flipV="1">
            <a:off x="4297492" y="6492218"/>
            <a:ext cx="359122" cy="1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8" name="Straight Connector 58"/>
          <p:cNvCxnSpPr>
            <a:cxnSpLocks noChangeShapeType="1"/>
          </p:cNvCxnSpPr>
          <p:nvPr/>
        </p:nvCxnSpPr>
        <p:spPr bwMode="auto">
          <a:xfrm>
            <a:off x="4297492" y="3697038"/>
            <a:ext cx="0" cy="2800551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Straight Connector 58"/>
          <p:cNvCxnSpPr>
            <a:cxnSpLocks noChangeShapeType="1"/>
          </p:cNvCxnSpPr>
          <p:nvPr/>
        </p:nvCxnSpPr>
        <p:spPr bwMode="auto">
          <a:xfrm>
            <a:off x="7083264" y="1276695"/>
            <a:ext cx="0" cy="366341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3" name="Straight Connector 48"/>
          <p:cNvCxnSpPr>
            <a:cxnSpLocks noChangeShapeType="1"/>
          </p:cNvCxnSpPr>
          <p:nvPr/>
        </p:nvCxnSpPr>
        <p:spPr bwMode="auto">
          <a:xfrm flipH="1" flipV="1">
            <a:off x="7099977" y="3424986"/>
            <a:ext cx="359122" cy="1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Work Breakdown Structure</a:t>
            </a:r>
          </a:p>
        </p:txBody>
      </p:sp>
      <p:sp>
        <p:nvSpPr>
          <p:cNvPr id="50" name="Rounded Rectangle 11"/>
          <p:cNvSpPr>
            <a:spLocks noChangeArrowheads="1"/>
          </p:cNvSpPr>
          <p:nvPr/>
        </p:nvSpPr>
        <p:spPr bwMode="auto">
          <a:xfrm>
            <a:off x="2539533" y="3840511"/>
            <a:ext cx="1533258" cy="809166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System architecture, GUI design, application wireframes</a:t>
            </a:r>
            <a:endParaRPr lang="en-SG" altLang="en-US" sz="1200" b="0" dirty="0">
              <a:latin typeface="+mn-lt"/>
            </a:endParaRPr>
          </a:p>
        </p:txBody>
      </p:sp>
      <p:sp>
        <p:nvSpPr>
          <p:cNvPr id="51" name="Rounded Rectangle 12"/>
          <p:cNvSpPr>
            <a:spLocks noChangeArrowheads="1"/>
          </p:cNvSpPr>
          <p:nvPr/>
        </p:nvSpPr>
        <p:spPr bwMode="auto">
          <a:xfrm>
            <a:off x="2522061" y="4835414"/>
            <a:ext cx="1575327" cy="97472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>
                <a:latin typeface="+mn-lt"/>
              </a:rPr>
              <a:t>Network Scanner to </a:t>
            </a:r>
            <a:r>
              <a:rPr lang="en-US" altLang="en-US" sz="1200" b="0" dirty="0" smtClean="0">
                <a:latin typeface="+mn-lt"/>
              </a:rPr>
              <a:t>scan and connect to robot controllers in the network</a:t>
            </a:r>
            <a:endParaRPr lang="en-SG" altLang="en-US" sz="1200" b="0" dirty="0">
              <a:latin typeface="+mn-lt"/>
            </a:endParaRPr>
          </a:p>
        </p:txBody>
      </p:sp>
      <p:sp>
        <p:nvSpPr>
          <p:cNvPr id="53" name="Rounded Rectangle 32"/>
          <p:cNvSpPr>
            <a:spLocks noChangeArrowheads="1"/>
          </p:cNvSpPr>
          <p:nvPr/>
        </p:nvSpPr>
        <p:spPr bwMode="auto">
          <a:xfrm>
            <a:off x="10643283" y="2527709"/>
            <a:ext cx="1366746" cy="49053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Project updates</a:t>
            </a:r>
            <a:endParaRPr lang="en-SG" altLang="en-US" sz="1200" b="0" dirty="0">
              <a:latin typeface="+mn-lt"/>
            </a:endParaRPr>
          </a:p>
        </p:txBody>
      </p:sp>
      <p:cxnSp>
        <p:nvCxnSpPr>
          <p:cNvPr id="54" name="Straight Connector 53"/>
          <p:cNvCxnSpPr>
            <a:cxnSpLocks noChangeShapeType="1"/>
          </p:cNvCxnSpPr>
          <p:nvPr/>
        </p:nvCxnSpPr>
        <p:spPr bwMode="auto">
          <a:xfrm flipH="1">
            <a:off x="2241082" y="3687745"/>
            <a:ext cx="0" cy="1423296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ounded Rectangle 15"/>
          <p:cNvSpPr>
            <a:spLocks noChangeArrowheads="1"/>
          </p:cNvSpPr>
          <p:nvPr/>
        </p:nvSpPr>
        <p:spPr bwMode="auto">
          <a:xfrm>
            <a:off x="4580066" y="3831992"/>
            <a:ext cx="1554787" cy="492125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Read/Write RAPID data</a:t>
            </a:r>
            <a:endParaRPr lang="en-SG" altLang="en-US" sz="1200" b="0" dirty="0">
              <a:latin typeface="+mn-lt"/>
            </a:endParaRPr>
          </a:p>
        </p:txBody>
      </p:sp>
      <p:sp>
        <p:nvSpPr>
          <p:cNvPr id="58" name="Rounded Rectangle 16"/>
          <p:cNvSpPr>
            <a:spLocks noChangeArrowheads="1"/>
          </p:cNvSpPr>
          <p:nvPr/>
        </p:nvSpPr>
        <p:spPr bwMode="auto">
          <a:xfrm>
            <a:off x="4580066" y="4508267"/>
            <a:ext cx="1554787" cy="765176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Format Data packaging </a:t>
            </a:r>
            <a:endParaRPr lang="en-SG" altLang="en-US" sz="1200" b="0" dirty="0">
              <a:latin typeface="+mn-lt"/>
            </a:endParaRPr>
          </a:p>
        </p:txBody>
      </p:sp>
      <p:sp>
        <p:nvSpPr>
          <p:cNvPr id="59" name="Rounded Rectangle 17"/>
          <p:cNvSpPr>
            <a:spLocks noChangeArrowheads="1"/>
          </p:cNvSpPr>
          <p:nvPr/>
        </p:nvSpPr>
        <p:spPr bwMode="auto">
          <a:xfrm>
            <a:off x="4576892" y="5482475"/>
            <a:ext cx="1559595" cy="488631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Publish packaged data</a:t>
            </a:r>
            <a:endParaRPr lang="en-SG" altLang="en-US" sz="1200" b="0" dirty="0">
              <a:latin typeface="+mn-lt"/>
            </a:endParaRPr>
          </a:p>
        </p:txBody>
      </p:sp>
      <p:cxnSp>
        <p:nvCxnSpPr>
          <p:cNvPr id="61" name="Straight Connector 48"/>
          <p:cNvCxnSpPr>
            <a:cxnSpLocks noChangeShapeType="1"/>
          </p:cNvCxnSpPr>
          <p:nvPr/>
        </p:nvCxnSpPr>
        <p:spPr bwMode="auto">
          <a:xfrm flipH="1">
            <a:off x="4297838" y="5726791"/>
            <a:ext cx="290630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Straight Connector 52"/>
          <p:cNvCxnSpPr>
            <a:cxnSpLocks noChangeShapeType="1"/>
            <a:stCxn id="57" idx="1"/>
          </p:cNvCxnSpPr>
          <p:nvPr/>
        </p:nvCxnSpPr>
        <p:spPr bwMode="auto">
          <a:xfrm flipH="1">
            <a:off x="4311780" y="4078055"/>
            <a:ext cx="268286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ounded Rectangle 22"/>
          <p:cNvSpPr>
            <a:spLocks noChangeArrowheads="1"/>
          </p:cNvSpPr>
          <p:nvPr/>
        </p:nvSpPr>
        <p:spPr bwMode="auto">
          <a:xfrm>
            <a:off x="7380916" y="2501315"/>
            <a:ext cx="1798323" cy="490538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err="1" smtClean="0">
                <a:latin typeface="+mn-lt"/>
              </a:rPr>
              <a:t>IPC</a:t>
            </a:r>
            <a:r>
              <a:rPr lang="en-US" altLang="en-US" sz="1200" b="0" dirty="0" smtClean="0">
                <a:latin typeface="+mn-lt"/>
              </a:rPr>
              <a:t> to Gateway connectivity</a:t>
            </a:r>
            <a:endParaRPr lang="en-SG" altLang="en-US" sz="1200" b="0" dirty="0">
              <a:latin typeface="+mn-lt"/>
            </a:endParaRPr>
          </a:p>
        </p:txBody>
      </p:sp>
      <p:cxnSp>
        <p:nvCxnSpPr>
          <p:cNvPr id="67" name="Straight Connector 62"/>
          <p:cNvCxnSpPr>
            <a:cxnSpLocks noChangeShapeType="1"/>
          </p:cNvCxnSpPr>
          <p:nvPr/>
        </p:nvCxnSpPr>
        <p:spPr bwMode="auto">
          <a:xfrm flipH="1">
            <a:off x="7083264" y="2745790"/>
            <a:ext cx="296068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Straight Connector 67"/>
          <p:cNvCxnSpPr>
            <a:cxnSpLocks noChangeShapeType="1"/>
            <a:endCxn id="53" idx="1"/>
          </p:cNvCxnSpPr>
          <p:nvPr/>
        </p:nvCxnSpPr>
        <p:spPr bwMode="auto">
          <a:xfrm>
            <a:off x="10344833" y="2771278"/>
            <a:ext cx="298450" cy="17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Straight Connector 66"/>
          <p:cNvCxnSpPr>
            <a:cxnSpLocks noChangeShapeType="1"/>
          </p:cNvCxnSpPr>
          <p:nvPr/>
        </p:nvCxnSpPr>
        <p:spPr bwMode="auto">
          <a:xfrm>
            <a:off x="10344833" y="1378281"/>
            <a:ext cx="0" cy="274806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ounded Rectangle 76"/>
          <p:cNvSpPr>
            <a:spLocks noChangeArrowheads="1"/>
          </p:cNvSpPr>
          <p:nvPr/>
        </p:nvSpPr>
        <p:spPr bwMode="auto">
          <a:xfrm>
            <a:off x="135467" y="859408"/>
            <a:ext cx="11874563" cy="520700"/>
          </a:xfrm>
          <a:prstGeom prst="roundRect">
            <a:avLst>
              <a:gd name="adj" fmla="val 16667"/>
            </a:avLst>
          </a:prstGeom>
          <a:solidFill>
            <a:srgbClr val="0F1DAA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b="0" dirty="0" smtClean="0">
                <a:solidFill>
                  <a:schemeClr val="bg1"/>
                </a:solidFill>
                <a:latin typeface="+mn-lt"/>
              </a:rPr>
              <a:t>Digitalization for ARA </a:t>
            </a:r>
            <a:r>
              <a:rPr lang="en-US" altLang="en-US" sz="2400" b="0" dirty="0">
                <a:solidFill>
                  <a:schemeClr val="bg1"/>
                </a:solidFill>
                <a:latin typeface="+mn-lt"/>
              </a:rPr>
              <a:t>team (</a:t>
            </a:r>
            <a:r>
              <a:rPr lang="en-US" altLang="en-US" sz="2400" b="0" dirty="0" smtClean="0">
                <a:solidFill>
                  <a:schemeClr val="bg1"/>
                </a:solidFill>
                <a:latin typeface="+mn-lt"/>
              </a:rPr>
              <a:t>IIoT) – </a:t>
            </a:r>
            <a:r>
              <a:rPr lang="en-US" altLang="en-US" sz="2400" b="0" dirty="0" err="1" smtClean="0">
                <a:solidFill>
                  <a:schemeClr val="bg1"/>
                </a:solidFill>
                <a:latin typeface="+mn-lt"/>
              </a:rPr>
              <a:t>HS&amp;E</a:t>
            </a:r>
            <a:r>
              <a:rPr lang="en-US" altLang="en-US" sz="2400" b="0" dirty="0" smtClean="0">
                <a:solidFill>
                  <a:schemeClr val="bg1"/>
                </a:solidFill>
                <a:latin typeface="+mn-lt"/>
              </a:rPr>
              <a:t> and Process Quality Enhancement through IIoT</a:t>
            </a:r>
            <a:endParaRPr lang="en-SG" altLang="en-US" sz="2400" b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3" name="Rounded Rectangle 4"/>
          <p:cNvSpPr>
            <a:spLocks noChangeArrowheads="1"/>
          </p:cNvSpPr>
          <p:nvPr/>
        </p:nvSpPr>
        <p:spPr bwMode="auto">
          <a:xfrm>
            <a:off x="239635" y="2907061"/>
            <a:ext cx="1679575" cy="671513"/>
          </a:xfrm>
          <a:prstGeom prst="roundRect">
            <a:avLst>
              <a:gd name="adj" fmla="val 16667"/>
            </a:avLst>
          </a:prstGeom>
          <a:solidFill>
            <a:schemeClr val="tx1">
              <a:lumMod val="65000"/>
              <a:lumOff val="35000"/>
            </a:schemeClr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>
                <a:solidFill>
                  <a:schemeClr val="bg1"/>
                </a:solidFill>
                <a:latin typeface="+mn-lt"/>
              </a:rPr>
              <a:t>Robotic </a:t>
            </a:r>
            <a:r>
              <a:rPr lang="en-US" altLang="en-US" sz="1200" b="0" dirty="0" smtClean="0">
                <a:solidFill>
                  <a:schemeClr val="bg1"/>
                </a:solidFill>
                <a:latin typeface="+mn-lt"/>
              </a:rPr>
              <a:t>Environment – Data extraction</a:t>
            </a:r>
            <a:endParaRPr lang="en-US" altLang="en-US" sz="1200" b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6" name="Rounded Rectangle 13"/>
          <p:cNvSpPr>
            <a:spLocks noChangeArrowheads="1"/>
          </p:cNvSpPr>
          <p:nvPr/>
        </p:nvSpPr>
        <p:spPr bwMode="auto">
          <a:xfrm>
            <a:off x="2522061" y="2907061"/>
            <a:ext cx="1550730" cy="671513"/>
          </a:xfrm>
          <a:prstGeom prst="roundRect">
            <a:avLst>
              <a:gd name="adj" fmla="val 16667"/>
            </a:avLst>
          </a:prstGeom>
          <a:solidFill>
            <a:schemeClr val="tx1">
              <a:lumMod val="65000"/>
              <a:lumOff val="35000"/>
            </a:schemeClr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>
                <a:solidFill>
                  <a:schemeClr val="bg1"/>
                </a:solidFill>
                <a:latin typeface="+mn-lt"/>
              </a:rPr>
              <a:t>Robot Controller </a:t>
            </a:r>
            <a:r>
              <a:rPr lang="en-US" altLang="en-US" sz="1200" b="0" dirty="0" smtClean="0">
                <a:solidFill>
                  <a:schemeClr val="bg1"/>
                </a:solidFill>
                <a:latin typeface="+mn-lt"/>
              </a:rPr>
              <a:t> -Data extraction</a:t>
            </a:r>
            <a:endParaRPr lang="en-SG" altLang="en-US" sz="1200" b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7" name="Rounded Rectangle 14"/>
          <p:cNvSpPr>
            <a:spLocks noChangeArrowheads="1"/>
          </p:cNvSpPr>
          <p:nvPr/>
        </p:nvSpPr>
        <p:spPr bwMode="auto">
          <a:xfrm>
            <a:off x="6833231" y="1602788"/>
            <a:ext cx="1787525" cy="671513"/>
          </a:xfrm>
          <a:prstGeom prst="roundRect">
            <a:avLst>
              <a:gd name="adj" fmla="val 16667"/>
            </a:avLst>
          </a:prstGeom>
          <a:solidFill>
            <a:schemeClr val="tx1">
              <a:lumMod val="65000"/>
              <a:lumOff val="35000"/>
            </a:schemeClr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solidFill>
                  <a:schemeClr val="bg1"/>
                </a:solidFill>
                <a:latin typeface="+mn-lt"/>
              </a:rPr>
              <a:t>Connectivity</a:t>
            </a:r>
            <a:endParaRPr lang="en-SG" altLang="en-US" sz="1200" b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9" name="Rounded Rectangle 10"/>
          <p:cNvSpPr>
            <a:spLocks noChangeArrowheads="1"/>
          </p:cNvSpPr>
          <p:nvPr/>
        </p:nvSpPr>
        <p:spPr bwMode="auto">
          <a:xfrm>
            <a:off x="10173384" y="1605295"/>
            <a:ext cx="1429498" cy="669006"/>
          </a:xfrm>
          <a:prstGeom prst="roundRect">
            <a:avLst>
              <a:gd name="adj" fmla="val 16667"/>
            </a:avLst>
          </a:prstGeom>
          <a:solidFill>
            <a:schemeClr val="tx1">
              <a:lumMod val="65000"/>
              <a:lumOff val="35000"/>
            </a:schemeClr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solidFill>
                  <a:schemeClr val="bg1"/>
                </a:solidFill>
                <a:latin typeface="+mn-lt"/>
              </a:rPr>
              <a:t>Report</a:t>
            </a:r>
            <a:endParaRPr lang="en-SG" altLang="en-US" sz="1200" b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80" name="Rounded Rectangle 22"/>
          <p:cNvSpPr>
            <a:spLocks noChangeArrowheads="1"/>
          </p:cNvSpPr>
          <p:nvPr/>
        </p:nvSpPr>
        <p:spPr bwMode="auto">
          <a:xfrm>
            <a:off x="7380917" y="3174415"/>
            <a:ext cx="1798322" cy="490538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Gateway to Cloud connectivity</a:t>
            </a:r>
            <a:endParaRPr lang="en-SG" altLang="en-US" sz="1200" b="0" dirty="0">
              <a:latin typeface="+mn-lt"/>
            </a:endParaRPr>
          </a:p>
        </p:txBody>
      </p:sp>
      <p:sp>
        <p:nvSpPr>
          <p:cNvPr id="81" name="Rounded Rectangle 22"/>
          <p:cNvSpPr>
            <a:spLocks noChangeArrowheads="1"/>
          </p:cNvSpPr>
          <p:nvPr/>
        </p:nvSpPr>
        <p:spPr bwMode="auto">
          <a:xfrm>
            <a:off x="4576894" y="6229731"/>
            <a:ext cx="1553852" cy="490538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Performance evaluation</a:t>
            </a:r>
            <a:endParaRPr lang="en-SG" altLang="en-US" sz="1200" b="0" dirty="0">
              <a:latin typeface="+mn-lt"/>
            </a:endParaRPr>
          </a:p>
        </p:txBody>
      </p:sp>
      <p:cxnSp>
        <p:nvCxnSpPr>
          <p:cNvPr id="90" name="Straight Connector 52"/>
          <p:cNvCxnSpPr>
            <a:cxnSpLocks noChangeShapeType="1"/>
          </p:cNvCxnSpPr>
          <p:nvPr/>
        </p:nvCxnSpPr>
        <p:spPr bwMode="auto">
          <a:xfrm flipH="1">
            <a:off x="4311778" y="4890855"/>
            <a:ext cx="268288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" name="Straight Connector 48"/>
          <p:cNvCxnSpPr>
            <a:cxnSpLocks noChangeShapeType="1"/>
            <a:stCxn id="36" idx="1"/>
          </p:cNvCxnSpPr>
          <p:nvPr/>
        </p:nvCxnSpPr>
        <p:spPr bwMode="auto">
          <a:xfrm flipH="1">
            <a:off x="7099977" y="4940110"/>
            <a:ext cx="280938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Rounded Rectangle 22"/>
          <p:cNvSpPr>
            <a:spLocks noChangeArrowheads="1"/>
          </p:cNvSpPr>
          <p:nvPr/>
        </p:nvSpPr>
        <p:spPr bwMode="auto">
          <a:xfrm>
            <a:off x="7380915" y="4645864"/>
            <a:ext cx="1796737" cy="58849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SG" altLang="en-US" sz="1200" b="0" dirty="0">
                <a:latin typeface="+mn-lt"/>
              </a:rPr>
              <a:t>Dashboard and data visualization development</a:t>
            </a:r>
          </a:p>
        </p:txBody>
      </p:sp>
      <p:sp>
        <p:nvSpPr>
          <p:cNvPr id="40" name="Rounded Rectangle 4"/>
          <p:cNvSpPr>
            <a:spLocks noChangeArrowheads="1"/>
          </p:cNvSpPr>
          <p:nvPr/>
        </p:nvSpPr>
        <p:spPr bwMode="auto">
          <a:xfrm>
            <a:off x="995037" y="1602788"/>
            <a:ext cx="1679575" cy="671513"/>
          </a:xfrm>
          <a:prstGeom prst="roundRect">
            <a:avLst>
              <a:gd name="adj" fmla="val 16667"/>
            </a:avLst>
          </a:prstGeom>
          <a:solidFill>
            <a:schemeClr val="tx1">
              <a:lumMod val="65000"/>
              <a:lumOff val="35000"/>
            </a:schemeClr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solidFill>
                  <a:schemeClr val="bg1"/>
                </a:solidFill>
                <a:latin typeface="+mn-lt"/>
              </a:rPr>
              <a:t>Data extraction</a:t>
            </a:r>
            <a:endParaRPr lang="en-SG" altLang="en-US" sz="1200" b="0" dirty="0">
              <a:solidFill>
                <a:schemeClr val="bg1"/>
              </a:solidFill>
              <a:latin typeface="+mn-lt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516555" y="2643897"/>
            <a:ext cx="229081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40472" y="3687745"/>
            <a:ext cx="205702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ounded Rectangle 15"/>
          <p:cNvSpPr>
            <a:spLocks noChangeArrowheads="1"/>
          </p:cNvSpPr>
          <p:nvPr/>
        </p:nvSpPr>
        <p:spPr bwMode="auto">
          <a:xfrm>
            <a:off x="784842" y="3824907"/>
            <a:ext cx="1117191" cy="492125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Sensor selection</a:t>
            </a:r>
            <a:endParaRPr lang="en-SG" altLang="en-US" sz="1200" b="0" dirty="0">
              <a:latin typeface="+mn-lt"/>
            </a:endParaRPr>
          </a:p>
        </p:txBody>
      </p:sp>
      <p:cxnSp>
        <p:nvCxnSpPr>
          <p:cNvPr id="64" name="Straight Connector 52"/>
          <p:cNvCxnSpPr>
            <a:cxnSpLocks noChangeShapeType="1"/>
            <a:stCxn id="62" idx="1"/>
          </p:cNvCxnSpPr>
          <p:nvPr/>
        </p:nvCxnSpPr>
        <p:spPr bwMode="auto">
          <a:xfrm flipH="1">
            <a:off x="516556" y="4070970"/>
            <a:ext cx="268286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Rounded Rectangle 15"/>
          <p:cNvSpPr>
            <a:spLocks noChangeArrowheads="1"/>
          </p:cNvSpPr>
          <p:nvPr/>
        </p:nvSpPr>
        <p:spPr bwMode="auto">
          <a:xfrm>
            <a:off x="825442" y="4551115"/>
            <a:ext cx="1076592" cy="492125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Sensor Integration</a:t>
            </a:r>
            <a:endParaRPr lang="en-SG" altLang="en-US" sz="1200" b="0" dirty="0">
              <a:latin typeface="+mn-lt"/>
            </a:endParaRPr>
          </a:p>
        </p:txBody>
      </p:sp>
      <p:cxnSp>
        <p:nvCxnSpPr>
          <p:cNvPr id="68" name="Straight Connector 52"/>
          <p:cNvCxnSpPr>
            <a:cxnSpLocks noChangeShapeType="1"/>
            <a:stCxn id="66" idx="1"/>
          </p:cNvCxnSpPr>
          <p:nvPr/>
        </p:nvCxnSpPr>
        <p:spPr bwMode="auto">
          <a:xfrm flipH="1">
            <a:off x="516555" y="4797178"/>
            <a:ext cx="308887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4" name="Rounded Rectangle 31"/>
          <p:cNvSpPr>
            <a:spLocks noChangeArrowheads="1"/>
          </p:cNvSpPr>
          <p:nvPr/>
        </p:nvSpPr>
        <p:spPr bwMode="auto">
          <a:xfrm>
            <a:off x="10643282" y="3196070"/>
            <a:ext cx="1366747" cy="492125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>
                <a:latin typeface="+mn-lt"/>
              </a:rPr>
              <a:t>Lessons learnt</a:t>
            </a:r>
          </a:p>
        </p:txBody>
      </p:sp>
      <p:sp>
        <p:nvSpPr>
          <p:cNvPr id="75" name="Rounded Rectangle 32"/>
          <p:cNvSpPr>
            <a:spLocks noChangeArrowheads="1"/>
          </p:cNvSpPr>
          <p:nvPr/>
        </p:nvSpPr>
        <p:spPr bwMode="auto">
          <a:xfrm>
            <a:off x="10643283" y="3872345"/>
            <a:ext cx="1366746" cy="49053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Report writing</a:t>
            </a:r>
            <a:endParaRPr lang="en-SG" altLang="en-US" sz="1200" b="0" dirty="0">
              <a:latin typeface="+mn-lt"/>
            </a:endParaRPr>
          </a:p>
        </p:txBody>
      </p:sp>
      <p:cxnSp>
        <p:nvCxnSpPr>
          <p:cNvPr id="78" name="Straight Connector 67"/>
          <p:cNvCxnSpPr>
            <a:cxnSpLocks noChangeShapeType="1"/>
          </p:cNvCxnSpPr>
          <p:nvPr/>
        </p:nvCxnSpPr>
        <p:spPr bwMode="auto">
          <a:xfrm>
            <a:off x="10344833" y="4126344"/>
            <a:ext cx="298450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4" name="Straight Connector 68"/>
          <p:cNvCxnSpPr>
            <a:cxnSpLocks noChangeShapeType="1"/>
          </p:cNvCxnSpPr>
          <p:nvPr/>
        </p:nvCxnSpPr>
        <p:spPr bwMode="auto">
          <a:xfrm flipH="1">
            <a:off x="10344833" y="3450069"/>
            <a:ext cx="298450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5" name="Rounded Rectangle 14"/>
          <p:cNvSpPr>
            <a:spLocks noChangeArrowheads="1"/>
          </p:cNvSpPr>
          <p:nvPr/>
        </p:nvSpPr>
        <p:spPr bwMode="auto">
          <a:xfrm>
            <a:off x="6833231" y="3802615"/>
            <a:ext cx="1787525" cy="671513"/>
          </a:xfrm>
          <a:prstGeom prst="roundRect">
            <a:avLst>
              <a:gd name="adj" fmla="val 16667"/>
            </a:avLst>
          </a:prstGeom>
          <a:solidFill>
            <a:schemeClr val="tx1">
              <a:lumMod val="65000"/>
              <a:lumOff val="35000"/>
            </a:schemeClr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solidFill>
                  <a:schemeClr val="bg1"/>
                </a:solidFill>
                <a:latin typeface="+mn-lt"/>
              </a:rPr>
              <a:t>Data streaming</a:t>
            </a:r>
            <a:endParaRPr lang="en-SG" altLang="en-US" sz="1200" b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2" name="Rounded Rectangle 15"/>
          <p:cNvSpPr>
            <a:spLocks noChangeArrowheads="1"/>
          </p:cNvSpPr>
          <p:nvPr/>
        </p:nvSpPr>
        <p:spPr bwMode="auto">
          <a:xfrm>
            <a:off x="655093" y="5273443"/>
            <a:ext cx="1246941" cy="492125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b="0" dirty="0" smtClean="0">
                <a:latin typeface="+mn-lt"/>
              </a:rPr>
              <a:t>Sensor Characterization</a:t>
            </a:r>
            <a:endParaRPr lang="en-SG" altLang="en-US" sz="1200" b="0" dirty="0">
              <a:latin typeface="+mn-lt"/>
            </a:endParaRPr>
          </a:p>
        </p:txBody>
      </p:sp>
      <p:cxnSp>
        <p:nvCxnSpPr>
          <p:cNvPr id="70" name="Straight Connector 52"/>
          <p:cNvCxnSpPr>
            <a:cxnSpLocks noChangeShapeType="1"/>
            <a:stCxn id="52" idx="1"/>
          </p:cNvCxnSpPr>
          <p:nvPr/>
        </p:nvCxnSpPr>
        <p:spPr bwMode="auto">
          <a:xfrm flipH="1" flipV="1">
            <a:off x="522234" y="5482475"/>
            <a:ext cx="132859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08437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Project Schedule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599630"/>
              </p:ext>
            </p:extLst>
          </p:nvPr>
        </p:nvGraphicFramePr>
        <p:xfrm>
          <a:off x="175400" y="654441"/>
          <a:ext cx="11833618" cy="6203559"/>
        </p:xfrm>
        <a:graphic>
          <a:graphicData uri="http://schemas.openxmlformats.org/drawingml/2006/table">
            <a:tbl>
              <a:tblPr/>
              <a:tblGrid>
                <a:gridCol w="1437003"/>
                <a:gridCol w="1437003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384028"/>
                <a:gridCol w="594623"/>
                <a:gridCol w="916708"/>
                <a:gridCol w="919805"/>
              </a:tblGrid>
              <a:tr h="269900">
                <a:tc rowSpan="2" gridSpan="2">
                  <a:txBody>
                    <a:bodyPr/>
                    <a:lstStyle/>
                    <a:p>
                      <a:pPr algn="ctr" fontAlgn="ctr"/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en-SG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SG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June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en-SG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July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SG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August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4052">
                <a:tc gridSpan="2"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W1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W2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W3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W4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W5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W1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W2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W3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W4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W1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W2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W3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W4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W5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W1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W2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W3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W4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69900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en-SG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Project initiation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 and documentation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99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and initial concept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Planned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</a:tr>
              <a:tr h="2699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 execution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</a:tr>
              <a:tr h="2699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Kick-off session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M0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83147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SG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Extraction - Robotic environment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Sensor Selection (Procument included)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699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Sensor Integration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99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Sensor Characterization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M1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59259">
                <a:tc rowSpan="6">
                  <a:txBody>
                    <a:bodyPr/>
                    <a:lstStyle/>
                    <a:p>
                      <a:pPr algn="ctr" rtl="0" fontAlgn="ctr"/>
                      <a:r>
                        <a:rPr lang="en-SG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Extraction - Robot controller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Development of functions to access controller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3147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 Scanner - ABB Robots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99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Read/Write RAPID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2242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Communication (Data format and publishing of data)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99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GUI design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3147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Evaluation, debugging and testing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M2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3147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SG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Connectivity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IPC to Gateway connectivity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3147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Gateway to Cloud connectivity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3147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Dashboard and data visualization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M3</a:t>
                      </a:r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9900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SG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 Report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 preparation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99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 review (ARTC)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99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 release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SG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M4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666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Key Milestones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 dirty="0"/>
              <a:t>Project start – </a:t>
            </a:r>
            <a:r>
              <a:rPr lang="en-SG" sz="2000" b="1" dirty="0" smtClean="0"/>
              <a:t>May 2019</a:t>
            </a:r>
            <a:endParaRPr lang="en-SG" sz="2000" b="1" dirty="0"/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 dirty="0" smtClean="0"/>
              <a:t>M1: Sensors integration / Environment – June 2019</a:t>
            </a:r>
            <a:endParaRPr lang="en-SG" sz="2000" b="1" dirty="0"/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 dirty="0" smtClean="0"/>
              <a:t>M2: Evaluation, debugging and testing / Robot </a:t>
            </a:r>
            <a:r>
              <a:rPr lang="en-SG" sz="2000" b="1" dirty="0"/>
              <a:t>– </a:t>
            </a:r>
            <a:r>
              <a:rPr lang="en-SG" sz="2000" b="1" dirty="0" smtClean="0"/>
              <a:t>July 2019</a:t>
            </a:r>
            <a:endParaRPr lang="en-SG" sz="2000" b="1" dirty="0"/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 dirty="0" smtClean="0"/>
              <a:t>M3: Dashboard and data visualization – August 2019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/>
              <a:t>M4: Report – August 2019</a:t>
            </a:r>
            <a:endParaRPr lang="en-SG" sz="2000" b="1" dirty="0"/>
          </a:p>
        </p:txBody>
      </p:sp>
    </p:spTree>
    <p:extLst>
      <p:ext uri="{BB962C8B-B14F-4D97-AF65-F5344CB8AC3E}">
        <p14:creationId xmlns:p14="http://schemas.microsoft.com/office/powerpoint/2010/main" val="317605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Project Deliverables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/>
              <a:t>Hardware environment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Sensors to identify physical environments in the network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Hardware Integration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/>
              <a:t>Software executables for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smtClean="0"/>
              <a:t>Streaming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err="1"/>
              <a:t>IPCs</a:t>
            </a:r>
            <a:r>
              <a:rPr lang="en-US" sz="2000" dirty="0"/>
              <a:t> and Gateway connectivity </a:t>
            </a:r>
            <a:endParaRPr lang="en-US" sz="2000" dirty="0" smtClean="0"/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Dashboard</a:t>
            </a:r>
            <a:endParaRPr lang="en-US" sz="2000" dirty="0"/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 dirty="0" smtClean="0"/>
              <a:t>A </a:t>
            </a:r>
            <a:r>
              <a:rPr lang="en-SG" sz="2000" b="1" dirty="0"/>
              <a:t>report that covers the following:</a:t>
            </a:r>
          </a:p>
          <a:p>
            <a:pPr marL="8172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 sz="2000" dirty="0" smtClean="0"/>
              <a:t>Software architecture </a:t>
            </a:r>
          </a:p>
          <a:p>
            <a:pPr marL="8172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Hardware structure</a:t>
            </a:r>
            <a:endParaRPr lang="en-SG" sz="2000" dirty="0"/>
          </a:p>
          <a:p>
            <a:pPr marL="8172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 sz="2000" dirty="0" smtClean="0"/>
              <a:t>Development methodology</a:t>
            </a:r>
          </a:p>
          <a:p>
            <a:pPr marL="8172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Results</a:t>
            </a:r>
            <a:endParaRPr lang="en-SG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SG" sz="2000" b="1" dirty="0"/>
          </a:p>
        </p:txBody>
      </p:sp>
    </p:spTree>
    <p:extLst>
      <p:ext uri="{BB962C8B-B14F-4D97-AF65-F5344CB8AC3E}">
        <p14:creationId xmlns:p14="http://schemas.microsoft.com/office/powerpoint/2010/main" val="259577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Hardware Environment</a:t>
            </a:r>
            <a:endParaRPr lang="en-SG" dirty="0"/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Sensors to identify physical environments (Still being selected) </a:t>
            </a:r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</p:txBody>
      </p:sp>
      <p:pic>
        <p:nvPicPr>
          <p:cNvPr id="1028" name="Picture 4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4" t="9084" r="6883" b="214"/>
          <a:stretch/>
        </p:blipFill>
        <p:spPr bwMode="auto">
          <a:xfrm>
            <a:off x="6514379" y="931140"/>
            <a:ext cx="5651764" cy="5651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135467" y="1408420"/>
            <a:ext cx="3604769" cy="2553963"/>
            <a:chOff x="969389" y="1394133"/>
            <a:chExt cx="3604769" cy="2553963"/>
          </a:xfrm>
        </p:grpSpPr>
        <p:pic>
          <p:nvPicPr>
            <p:cNvPr id="1026" name="Picture 2" descr="Image result for aliexpress iot sensors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154" t="8655" r="11485" b="6890"/>
            <a:stretch/>
          </p:blipFill>
          <p:spPr bwMode="auto">
            <a:xfrm rot="16200000">
              <a:off x="1139205" y="1224317"/>
              <a:ext cx="2246186" cy="25858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969389" y="3640319"/>
              <a:ext cx="36047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/>
                <a:t>Example – </a:t>
              </a:r>
              <a:r>
                <a:rPr lang="en-US" sz="1400" b="1" i="1" dirty="0" err="1" smtClean="0"/>
                <a:t>SaintSmart</a:t>
              </a:r>
              <a:r>
                <a:rPr lang="en-US" sz="1400" b="1" i="1" dirty="0" smtClean="0"/>
                <a:t> flame detection sensor</a:t>
              </a:r>
              <a:endParaRPr lang="en-SG" sz="1400" b="1" i="1" dirty="0"/>
            </a:p>
          </p:txBody>
        </p:sp>
      </p:grpSp>
      <p:pic>
        <p:nvPicPr>
          <p:cNvPr id="1034" name="Picture 10" descr="Image result for xdk sensors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38" t="15390" r="20048" b="13916"/>
          <a:stretch/>
        </p:blipFill>
        <p:spPr bwMode="auto">
          <a:xfrm>
            <a:off x="3877512" y="1362185"/>
            <a:ext cx="2571750" cy="229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877511" y="3654606"/>
            <a:ext cx="16722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 err="1" smtClean="0"/>
              <a:t>XDK</a:t>
            </a:r>
            <a:r>
              <a:rPr lang="en-US" sz="1400" b="1" i="1" dirty="0" smtClean="0"/>
              <a:t> – 8 Sensors in 1</a:t>
            </a:r>
            <a:endParaRPr lang="en-SG" sz="1400" b="1" i="1" dirty="0"/>
          </a:p>
        </p:txBody>
      </p:sp>
      <p:pic>
        <p:nvPicPr>
          <p:cNvPr id="1036" name="Picture 12" descr="Image result for zigbee sensors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0" t="6207" r="6711" b="4499"/>
          <a:stretch/>
        </p:blipFill>
        <p:spPr bwMode="auto">
          <a:xfrm>
            <a:off x="818021" y="3990180"/>
            <a:ext cx="2165685" cy="2502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656773" y="6483236"/>
            <a:ext cx="2488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 smtClean="0"/>
              <a:t>Immersion temperature reader</a:t>
            </a:r>
            <a:endParaRPr lang="en-SG" sz="1400" b="1" i="1" dirty="0"/>
          </a:p>
        </p:txBody>
      </p:sp>
      <p:pic>
        <p:nvPicPr>
          <p:cNvPr id="1038" name="Picture 14" descr="Image result for CISS sensor bosch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6" t="10581" r="7392" b="10503"/>
          <a:stretch/>
        </p:blipFill>
        <p:spPr bwMode="auto">
          <a:xfrm>
            <a:off x="3137729" y="4098688"/>
            <a:ext cx="3344092" cy="2338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865278" y="6379181"/>
            <a:ext cx="1701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 smtClean="0"/>
              <a:t>CISS – Bosch Sensors</a:t>
            </a:r>
            <a:endParaRPr lang="en-SG" sz="1400" b="1" i="1" dirty="0"/>
          </a:p>
        </p:txBody>
      </p:sp>
    </p:spTree>
    <p:extLst>
      <p:ext uri="{BB962C8B-B14F-4D97-AF65-F5344CB8AC3E}">
        <p14:creationId xmlns:p14="http://schemas.microsoft.com/office/powerpoint/2010/main" val="176338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Hardware Environment</a:t>
            </a:r>
            <a:endParaRPr lang="en-SG" dirty="0"/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Other hardware (Acquired)</a:t>
            </a:r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 smtClean="0"/>
          </a:p>
        </p:txBody>
      </p:sp>
      <p:pic>
        <p:nvPicPr>
          <p:cNvPr id="2050" name="Picture 2" descr="Image result for beckhoff ipc C603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06" t="7491" r="30171" b="5100"/>
          <a:stretch/>
        </p:blipFill>
        <p:spPr bwMode="auto">
          <a:xfrm>
            <a:off x="3029803" y="1296538"/>
            <a:ext cx="1760561" cy="215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099829" y="3466362"/>
            <a:ext cx="16205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 smtClean="0"/>
              <a:t>Industrial PC - Edge</a:t>
            </a:r>
            <a:endParaRPr lang="en-SG" sz="1400" b="1" i="1" dirty="0"/>
          </a:p>
        </p:txBody>
      </p:sp>
      <p:pic>
        <p:nvPicPr>
          <p:cNvPr id="2052" name="Picture 4" descr="Image result for beckhoff analog inpu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633" y="1296538"/>
            <a:ext cx="3105992" cy="217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5827593" y="3475884"/>
            <a:ext cx="4378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 smtClean="0"/>
              <a:t>IO acquisition cards – </a:t>
            </a:r>
            <a:r>
              <a:rPr lang="en-US" sz="1400" b="1" i="1" dirty="0" err="1" smtClean="0"/>
              <a:t>AIO</a:t>
            </a:r>
            <a:r>
              <a:rPr lang="en-US" sz="1400" b="1" i="1" dirty="0" smtClean="0"/>
              <a:t> (4-20mA – 0-5v – 0-10v) </a:t>
            </a:r>
            <a:r>
              <a:rPr lang="en-US" sz="1400" b="1" i="1" dirty="0"/>
              <a:t>/ </a:t>
            </a:r>
            <a:r>
              <a:rPr lang="en-US" sz="1400" b="1" i="1" dirty="0" err="1"/>
              <a:t>DIO</a:t>
            </a:r>
            <a:r>
              <a:rPr lang="en-US" sz="1400" b="1" i="1" dirty="0"/>
              <a:t> </a:t>
            </a:r>
            <a:endParaRPr lang="en-SG" sz="1400" b="1" i="1" dirty="0"/>
          </a:p>
        </p:txBody>
      </p:sp>
      <p:pic>
        <p:nvPicPr>
          <p:cNvPr id="2058" name="Picture 10" descr="Image result for D'Link dss 16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974" y="3952717"/>
            <a:ext cx="2083463" cy="2203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5450663" y="6156672"/>
            <a:ext cx="753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 smtClean="0"/>
              <a:t>Routers</a:t>
            </a:r>
            <a:endParaRPr lang="en-SG" sz="1400" b="1" i="1" dirty="0"/>
          </a:p>
        </p:txBody>
      </p:sp>
      <p:pic>
        <p:nvPicPr>
          <p:cNvPr id="2060" name="Picture 12" descr="Image result for bluetooth gateway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5" t="3824" r="6927" b="10750"/>
          <a:stretch/>
        </p:blipFill>
        <p:spPr bwMode="auto">
          <a:xfrm>
            <a:off x="6204524" y="3937550"/>
            <a:ext cx="2436763" cy="221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/>
          <p:cNvCxnSpPr>
            <a:stCxn id="12" idx="2"/>
          </p:cNvCxnSpPr>
          <p:nvPr/>
        </p:nvCxnSpPr>
        <p:spPr>
          <a:xfrm>
            <a:off x="3910083" y="3774139"/>
            <a:ext cx="180" cy="3767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2052" idx="1"/>
            <a:endCxn id="2050" idx="3"/>
          </p:cNvCxnSpPr>
          <p:nvPr/>
        </p:nvCxnSpPr>
        <p:spPr>
          <a:xfrm flipH="1" flipV="1">
            <a:off x="4790364" y="2374711"/>
            <a:ext cx="2054269" cy="709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10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Software</a:t>
            </a:r>
            <a:endParaRPr lang="en-SG" dirty="0"/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b="1" dirty="0" smtClean="0"/>
              <a:t>Data streaming for ABB robot controller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695" y="815785"/>
            <a:ext cx="2362200" cy="3619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9203" y="1333120"/>
            <a:ext cx="7386543" cy="54693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68149" y="2183641"/>
            <a:ext cx="6988650" cy="1307005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Rectangle 6"/>
          <p:cNvSpPr/>
          <p:nvPr/>
        </p:nvSpPr>
        <p:spPr>
          <a:xfrm>
            <a:off x="9023348" y="2047336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462997" y="3960124"/>
            <a:ext cx="4979055" cy="1498980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0" name="Rectangle 19"/>
          <p:cNvSpPr/>
          <p:nvPr/>
        </p:nvSpPr>
        <p:spPr>
          <a:xfrm>
            <a:off x="2468149" y="3959951"/>
            <a:ext cx="1899135" cy="1498980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1" name="Rectangle 20"/>
          <p:cNvSpPr/>
          <p:nvPr/>
        </p:nvSpPr>
        <p:spPr>
          <a:xfrm>
            <a:off x="6755642" y="5773003"/>
            <a:ext cx="2686410" cy="532263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Rectangle 21"/>
          <p:cNvSpPr/>
          <p:nvPr/>
        </p:nvSpPr>
        <p:spPr>
          <a:xfrm>
            <a:off x="3948580" y="3839231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2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023348" y="3839231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3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336938" y="5715968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4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748275" y="4740329"/>
            <a:ext cx="22566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1600" i="1" dirty="0" smtClean="0"/>
              <a:t>Controllers in network</a:t>
            </a:r>
          </a:p>
          <a:p>
            <a:pPr marL="342900" indent="-342900">
              <a:buAutoNum type="arabicParenR"/>
            </a:pPr>
            <a:r>
              <a:rPr lang="en-US" sz="1600" i="1" dirty="0" smtClean="0"/>
              <a:t>Options to read</a:t>
            </a:r>
          </a:p>
          <a:p>
            <a:pPr marL="342900" indent="-342900">
              <a:buAutoNum type="arabicParenR"/>
            </a:pPr>
            <a:r>
              <a:rPr lang="en-US" sz="1600" i="1" dirty="0" smtClean="0"/>
              <a:t>Data displayed</a:t>
            </a:r>
          </a:p>
          <a:p>
            <a:pPr marL="342900" indent="-342900">
              <a:buAutoNum type="arabicParenR"/>
            </a:pPr>
            <a:r>
              <a:rPr lang="en-US" sz="1600" i="1" dirty="0" smtClean="0"/>
              <a:t>Server information to be published using the standard TCP/IP protocol</a:t>
            </a:r>
            <a:endParaRPr lang="en-SG" sz="1600" i="1" dirty="0"/>
          </a:p>
        </p:txBody>
      </p:sp>
      <p:sp>
        <p:nvSpPr>
          <p:cNvPr id="25" name="TextBox 24"/>
          <p:cNvSpPr txBox="1"/>
          <p:nvPr/>
        </p:nvSpPr>
        <p:spPr>
          <a:xfrm>
            <a:off x="1901312" y="6463878"/>
            <a:ext cx="5668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341793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Software</a:t>
            </a:r>
            <a:endParaRPr lang="en-SG" dirty="0"/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Example of operation for Robotic Data Streamer</a:t>
            </a:r>
          </a:p>
        </p:txBody>
      </p:sp>
      <p:pic>
        <p:nvPicPr>
          <p:cNvPr id="9" name="RobotNStream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" t="1645" r="-47" b="43027"/>
          <a:stretch/>
        </p:blipFill>
        <p:spPr>
          <a:xfrm>
            <a:off x="1305197" y="1333120"/>
            <a:ext cx="9529967" cy="52462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2695" y="815785"/>
            <a:ext cx="236220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446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Software</a:t>
            </a:r>
            <a:endParaRPr lang="en-SG" dirty="0"/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err="1" smtClean="0"/>
              <a:t>IIoT_Robotics</a:t>
            </a:r>
            <a:r>
              <a:rPr lang="en-US" sz="2000" dirty="0" smtClean="0"/>
              <a:t> </a:t>
            </a:r>
            <a:r>
              <a:rPr lang="en-US" sz="2000" dirty="0"/>
              <a:t>and </a:t>
            </a:r>
            <a:r>
              <a:rPr lang="en-US" sz="2000" dirty="0" err="1"/>
              <a:t>Robot_broadcaster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0136777" y="3157532"/>
            <a:ext cx="18681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1600" i="1" dirty="0" smtClean="0"/>
              <a:t>TCP/IP server IP address</a:t>
            </a:r>
          </a:p>
          <a:p>
            <a:pPr marL="342900" indent="-342900">
              <a:buAutoNum type="arabicParenR"/>
            </a:pPr>
            <a:r>
              <a:rPr lang="en-US" sz="1600" i="1" dirty="0" smtClean="0"/>
              <a:t>Displaying boxes for data received from TCP/IP client</a:t>
            </a:r>
          </a:p>
          <a:p>
            <a:pPr marL="342900" indent="-342900">
              <a:buAutoNum type="arabicParenR"/>
            </a:pPr>
            <a:r>
              <a:rPr lang="en-US" sz="1600" i="1" dirty="0" smtClean="0"/>
              <a:t>Variables declaration for </a:t>
            </a:r>
            <a:r>
              <a:rPr lang="en-US" sz="1600" i="1" dirty="0" err="1" smtClean="0"/>
              <a:t>IPC</a:t>
            </a:r>
            <a:r>
              <a:rPr lang="en-US" sz="1600" i="1" dirty="0" smtClean="0"/>
              <a:t> (</a:t>
            </a:r>
            <a:r>
              <a:rPr lang="en-US" sz="1600" i="1" dirty="0" err="1" smtClean="0"/>
              <a:t>OPC</a:t>
            </a:r>
            <a:r>
              <a:rPr lang="en-US" sz="1600" i="1" dirty="0" smtClean="0"/>
              <a:t>-UA server)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67" y="1253098"/>
            <a:ext cx="10001310" cy="560490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69978" y="1948511"/>
            <a:ext cx="3697519" cy="510026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Rectangle 9"/>
          <p:cNvSpPr/>
          <p:nvPr/>
        </p:nvSpPr>
        <p:spPr>
          <a:xfrm>
            <a:off x="2962182" y="1880358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58331" y="2836545"/>
            <a:ext cx="3609166" cy="1905272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ectangle 11"/>
          <p:cNvSpPr/>
          <p:nvPr/>
        </p:nvSpPr>
        <p:spPr>
          <a:xfrm>
            <a:off x="4048793" y="2739503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2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708391" y="2183401"/>
            <a:ext cx="2226603" cy="4256587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Rectangle 13"/>
          <p:cNvSpPr/>
          <p:nvPr/>
        </p:nvSpPr>
        <p:spPr>
          <a:xfrm>
            <a:off x="8516290" y="2085667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3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652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Software</a:t>
            </a:r>
            <a:endParaRPr lang="en-SG" dirty="0"/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Example of operation for </a:t>
            </a:r>
            <a:r>
              <a:rPr lang="en-US" sz="2000" dirty="0" err="1" smtClean="0"/>
              <a:t>IIoT_Robotics</a:t>
            </a:r>
            <a:r>
              <a:rPr lang="en-US" sz="2000" dirty="0" smtClean="0"/>
              <a:t> and </a:t>
            </a:r>
            <a:r>
              <a:rPr lang="en-US" sz="2000" dirty="0" err="1" smtClean="0"/>
              <a:t>Robot_broadcaster</a:t>
            </a:r>
            <a:endParaRPr lang="en-US" sz="20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3393614" y="6433332"/>
            <a:ext cx="8167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Python</a:t>
            </a:r>
          </a:p>
        </p:txBody>
      </p:sp>
      <p:pic>
        <p:nvPicPr>
          <p:cNvPr id="5" name="BroadcasterNIIOTserve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514"/>
                </p14:media>
              </p:ext>
            </p:extLst>
          </p:nvPr>
        </p:nvPicPr>
        <p:blipFill rotWithShape="1">
          <a:blip r:embed="rId5"/>
          <a:srcRect t="2" b="42258"/>
          <a:stretch>
            <a:fillRect/>
          </a:stretch>
        </p:blipFill>
        <p:spPr>
          <a:xfrm>
            <a:off x="1591046" y="1333120"/>
            <a:ext cx="9176132" cy="510021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46998" y="6430906"/>
            <a:ext cx="2154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Structured Text =&gt; PLC</a:t>
            </a:r>
          </a:p>
        </p:txBody>
      </p:sp>
    </p:spTree>
    <p:extLst>
      <p:ext uri="{BB962C8B-B14F-4D97-AF65-F5344CB8AC3E}">
        <p14:creationId xmlns:p14="http://schemas.microsoft.com/office/powerpoint/2010/main" val="1134918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Revision History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092795"/>
              </p:ext>
            </p:extLst>
          </p:nvPr>
        </p:nvGraphicFramePr>
        <p:xfrm>
          <a:off x="235426" y="882382"/>
          <a:ext cx="11440720" cy="31705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59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6607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13080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742425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46812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+mn-lt"/>
                          <a:cs typeface="Arial" panose="020B0604020202020204" pitchFamily="34" charset="0"/>
                        </a:rPr>
                        <a:t>Version</a:t>
                      </a:r>
                      <a:endParaRPr lang="en-GB" sz="12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+mn-lt"/>
                          <a:cs typeface="Arial" panose="020B0604020202020204" pitchFamily="34" charset="0"/>
                        </a:rPr>
                        <a:t>Version</a:t>
                      </a:r>
                      <a:r>
                        <a:rPr lang="en-US" sz="1200" baseline="0">
                          <a:latin typeface="+mn-lt"/>
                          <a:cs typeface="Arial" panose="020B0604020202020204" pitchFamily="34" charset="0"/>
                        </a:rPr>
                        <a:t> Date</a:t>
                      </a:r>
                      <a:endParaRPr lang="en-GB" sz="12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+mn-lt"/>
                          <a:cs typeface="Arial" panose="020B0604020202020204" pitchFamily="34" charset="0"/>
                        </a:rPr>
                        <a:t>Section</a:t>
                      </a:r>
                      <a:endParaRPr lang="en-GB" sz="12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+mn-lt"/>
                          <a:cs typeface="Arial" panose="020B0604020202020204" pitchFamily="34" charset="0"/>
                        </a:rPr>
                        <a:t>Details of Revision</a:t>
                      </a:r>
                      <a:endParaRPr lang="en-GB" sz="12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0F1DA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75615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100" dirty="0" smtClean="0">
                          <a:latin typeface="+mn-lt"/>
                          <a:cs typeface="Arial" panose="020B0604020202020204" pitchFamily="34" charset="0"/>
                        </a:rPr>
                        <a:t>.0</a:t>
                      </a:r>
                      <a:endParaRPr lang="en-GB" sz="11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n-lt"/>
                          <a:cs typeface="Arial" panose="020B0604020202020204" pitchFamily="34" charset="0"/>
                        </a:rPr>
                        <a:t>15/03/2019</a:t>
                      </a:r>
                      <a:endParaRPr lang="en-GB" sz="11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>
                          <a:latin typeface="+mn-lt"/>
                          <a:cs typeface="Arial" panose="020B0604020202020204" pitchFamily="34" charset="0"/>
                        </a:rPr>
                        <a:t>N.A</a:t>
                      </a:r>
                      <a:r>
                        <a:rPr lang="en-US" sz="1100" dirty="0">
                          <a:latin typeface="+mn-lt"/>
                          <a:cs typeface="Arial" panose="020B0604020202020204" pitchFamily="34" charset="0"/>
                        </a:rPr>
                        <a:t>.</a:t>
                      </a:r>
                      <a:endParaRPr lang="en-GB" sz="11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  <a:cs typeface="Arial" panose="020B0604020202020204" pitchFamily="34" charset="0"/>
                        </a:rPr>
                        <a:t>Initial </a:t>
                      </a:r>
                      <a:r>
                        <a:rPr lang="en-US" sz="1100" dirty="0" smtClean="0">
                          <a:latin typeface="+mn-lt"/>
                          <a:cs typeface="Arial" panose="020B0604020202020204" pitchFamily="34" charset="0"/>
                        </a:rPr>
                        <a:t>draft</a:t>
                      </a:r>
                      <a:endParaRPr lang="en-GB" sz="11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75615">
                <a:tc>
                  <a:txBody>
                    <a:bodyPr/>
                    <a:lstStyle/>
                    <a:p>
                      <a:pPr algn="ctr"/>
                      <a:r>
                        <a:rPr lang="en-GB" sz="1100" dirty="0" smtClean="0">
                          <a:latin typeface="+mn-lt"/>
                          <a:cs typeface="Arial" panose="020B0604020202020204" pitchFamily="34" charset="0"/>
                        </a:rPr>
                        <a:t>3.0</a:t>
                      </a:r>
                      <a:endParaRPr lang="en-GB" sz="11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smtClean="0">
                          <a:latin typeface="+mn-lt"/>
                          <a:cs typeface="Arial" panose="020B0604020202020204" pitchFamily="34" charset="0"/>
                        </a:rPr>
                        <a:t>25/06/2019</a:t>
                      </a:r>
                      <a:endParaRPr lang="en-GB" sz="11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100" i="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dirty="0" smtClean="0">
                          <a:latin typeface="+mn-lt"/>
                          <a:cs typeface="Arial" panose="020B0604020202020204" pitchFamily="34" charset="0"/>
                        </a:rPr>
                        <a:t>Development</a:t>
                      </a:r>
                      <a:endParaRPr lang="en-GB" sz="11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75615"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1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1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75615"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1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0577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Software</a:t>
            </a:r>
            <a:endParaRPr lang="en-SG" dirty="0"/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Dashboard concept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163" y="796706"/>
            <a:ext cx="8402527" cy="59567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36162" y="1517436"/>
            <a:ext cx="8193391" cy="1996473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Rectangle 6"/>
          <p:cNvSpPr/>
          <p:nvPr/>
        </p:nvSpPr>
        <p:spPr>
          <a:xfrm>
            <a:off x="2936162" y="3513909"/>
            <a:ext cx="8284832" cy="1410788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Rectangle 7"/>
          <p:cNvSpPr/>
          <p:nvPr/>
        </p:nvSpPr>
        <p:spPr>
          <a:xfrm>
            <a:off x="3079853" y="5042262"/>
            <a:ext cx="6442969" cy="1711235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/>
          <p:cNvSpPr/>
          <p:nvPr/>
        </p:nvSpPr>
        <p:spPr>
          <a:xfrm>
            <a:off x="10710850" y="1399871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710635" y="4278366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2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032857" y="4986585"/>
            <a:ext cx="4187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3</a:t>
            </a:r>
            <a:endParaRPr lang="en-US" sz="3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5467" y="3313437"/>
            <a:ext cx="25915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1600" i="1" dirty="0" smtClean="0"/>
              <a:t>Robot Joint chart</a:t>
            </a:r>
          </a:p>
          <a:p>
            <a:pPr marL="342900" indent="-342900">
              <a:buAutoNum type="arabicParenR"/>
            </a:pPr>
            <a:r>
              <a:rPr lang="en-US" sz="1600" i="1" dirty="0" smtClean="0"/>
              <a:t>Robot data </a:t>
            </a:r>
          </a:p>
          <a:p>
            <a:pPr marL="342900" indent="-342900">
              <a:buAutoNum type="arabicParenR"/>
            </a:pPr>
            <a:r>
              <a:rPr lang="en-US" sz="1600" i="1" dirty="0" smtClean="0"/>
              <a:t>Gauges for general information about working cell – To be increased</a:t>
            </a:r>
            <a:endParaRPr lang="en-SG" sz="1600" i="1" dirty="0"/>
          </a:p>
        </p:txBody>
      </p:sp>
    </p:spTree>
    <p:extLst>
      <p:ext uri="{BB962C8B-B14F-4D97-AF65-F5344CB8AC3E}">
        <p14:creationId xmlns:p14="http://schemas.microsoft.com/office/powerpoint/2010/main" val="87252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Software</a:t>
            </a:r>
            <a:endParaRPr lang="en-SG" dirty="0"/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Dashboard</a:t>
            </a:r>
          </a:p>
        </p:txBody>
      </p:sp>
      <p:pic>
        <p:nvPicPr>
          <p:cNvPr id="4" name="HMITwinCAT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7018"/>
                </p14:media>
              </p:ext>
            </p:extLst>
          </p:nvPr>
        </p:nvPicPr>
        <p:blipFill rotWithShape="1">
          <a:blip r:embed="rId5"/>
          <a:srcRect b="49085"/>
          <a:stretch>
            <a:fillRect/>
          </a:stretch>
        </p:blipFill>
        <p:spPr>
          <a:xfrm>
            <a:off x="822960" y="1163102"/>
            <a:ext cx="11215496" cy="549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30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Next steps</a:t>
            </a:r>
            <a:endParaRPr lang="en-SG" dirty="0"/>
          </a:p>
        </p:txBody>
      </p:sp>
      <p:sp>
        <p:nvSpPr>
          <p:cNvPr id="3" name="TextBox 2"/>
          <p:cNvSpPr txBox="1"/>
          <p:nvPr/>
        </p:nvSpPr>
        <p:spPr>
          <a:xfrm>
            <a:off x="135467" y="796705"/>
            <a:ext cx="11869428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00">
              <a:spcAft>
                <a:spcPts val="600"/>
              </a:spcAft>
              <a:buClr>
                <a:srgbClr val="00B050"/>
              </a:buClr>
            </a:pPr>
            <a:r>
              <a:rPr lang="en-US" sz="2000" b="1" dirty="0" smtClean="0"/>
              <a:t>Hardware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Finalize procurement of sensors</a:t>
            </a:r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endParaRPr lang="en-US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r>
              <a:rPr lang="en-US" sz="2000" b="1" dirty="0" smtClean="0"/>
              <a:t>Integration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Integrate/connect robot controller(s) in same network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7100">
              <a:spcAft>
                <a:spcPts val="600"/>
              </a:spcAft>
              <a:buClr>
                <a:srgbClr val="00B050"/>
              </a:buClr>
            </a:pPr>
            <a:r>
              <a:rPr lang="en-US" sz="2000" b="1" dirty="0" smtClean="0"/>
              <a:t>Software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Characterization of sensors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Ensure initialization of robot streamer connects to all robots in network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Connection of multiple robots in robot streamer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Stream quantity of ABB robots connected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err="1" smtClean="0"/>
              <a:t>Robot_broadcaster</a:t>
            </a:r>
            <a:r>
              <a:rPr lang="en-US" sz="2000" dirty="0" smtClean="0"/>
              <a:t> to receive and publish more information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Investigate if </a:t>
            </a:r>
            <a:r>
              <a:rPr lang="en-US" sz="2000" dirty="0" err="1" smtClean="0"/>
              <a:t>OPC</a:t>
            </a:r>
            <a:r>
              <a:rPr lang="en-US" sz="2000" dirty="0" smtClean="0"/>
              <a:t>-UA server can autonomously generate new variables for robots and sensors</a:t>
            </a:r>
          </a:p>
          <a:p>
            <a:pPr marL="1274400" lvl="2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If not possible, define the bandwidth for operation in ARTC</a:t>
            </a:r>
          </a:p>
        </p:txBody>
      </p:sp>
    </p:spTree>
    <p:extLst>
      <p:ext uri="{BB962C8B-B14F-4D97-AF65-F5344CB8AC3E}">
        <p14:creationId xmlns:p14="http://schemas.microsoft.com/office/powerpoint/2010/main" val="363510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High Level Risks &amp; Mitigations</a:t>
            </a:r>
          </a:p>
        </p:txBody>
      </p:sp>
      <p:graphicFrame>
        <p:nvGraphicFramePr>
          <p:cNvPr id="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6050610"/>
              </p:ext>
            </p:extLst>
          </p:nvPr>
        </p:nvGraphicFramePr>
        <p:xfrm>
          <a:off x="173037" y="864524"/>
          <a:ext cx="11833432" cy="40034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816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1028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44871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43916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45826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3755059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469784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427838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478173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1805456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461396">
                <a:tc rowSpan="2"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  <a:cs typeface="Arial" panose="020B0604020202020204" pitchFamily="34" charset="0"/>
                        </a:rPr>
                        <a:t>ID</a:t>
                      </a:r>
                      <a:endParaRPr lang="en-GB" sz="16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  <a:cs typeface="Arial" panose="020B0604020202020204" pitchFamily="34" charset="0"/>
                        </a:rPr>
                        <a:t>Risk Description</a:t>
                      </a:r>
                      <a:endParaRPr lang="en-GB" sz="16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Initial Risk</a:t>
                      </a:r>
                      <a:endParaRPr lang="en-GB" sz="1600" b="1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1600" b="1" kern="120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1600" b="1" kern="120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600">
                          <a:latin typeface="+mn-lt"/>
                          <a:cs typeface="Arial" panose="020B0604020202020204" pitchFamily="34" charset="0"/>
                        </a:rPr>
                        <a:t>Mitigation</a:t>
                      </a:r>
                      <a:r>
                        <a:rPr lang="en-US" sz="1600" baseline="0">
                          <a:latin typeface="+mn-lt"/>
                          <a:cs typeface="Arial" panose="020B0604020202020204" pitchFamily="34" charset="0"/>
                        </a:rPr>
                        <a:t> Plan</a:t>
                      </a:r>
                      <a:endParaRPr lang="en-GB" sz="16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n-lt"/>
                          <a:cs typeface="Arial" panose="020B0604020202020204" pitchFamily="34" charset="0"/>
                        </a:rPr>
                        <a:t>Mitigated Risk</a:t>
                      </a:r>
                      <a:endParaRPr lang="en-GB" sz="16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n-lt"/>
                          <a:cs typeface="Arial" panose="020B0604020202020204" pitchFamily="34" charset="0"/>
                        </a:rPr>
                        <a:t>Owner</a:t>
                      </a:r>
                      <a:endParaRPr lang="en-GB" sz="16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297584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Likelihood</a:t>
                      </a:r>
                      <a:endParaRPr lang="en-GB" sz="1600" b="1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Impact</a:t>
                      </a:r>
                      <a:endParaRPr lang="en-GB" sz="1600" b="1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Risk Level</a:t>
                      </a:r>
                      <a:endParaRPr lang="en-GB" sz="1600" b="1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Likelihood</a:t>
                      </a:r>
                      <a:endParaRPr lang="en-GB" sz="1600" b="1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Impact</a:t>
                      </a:r>
                      <a:endParaRPr lang="en-GB" sz="1600" b="1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Risk Level</a:t>
                      </a:r>
                      <a:endParaRPr lang="en-GB" sz="1600" b="1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1DAA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943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1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>
                          <a:latin typeface="+mn-lt"/>
                          <a:cs typeface="Arial" panose="020B0604020202020204" pitchFamily="34" charset="0"/>
                        </a:rPr>
                        <a:t>Connectivity issues among nodes and gateway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3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4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12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>
                          <a:latin typeface="+mn-lt"/>
                          <a:cs typeface="Arial" panose="020B0604020202020204" pitchFamily="34" charset="0"/>
                        </a:rPr>
                        <a:t>Utilize</a:t>
                      </a:r>
                      <a:r>
                        <a:rPr lang="en-GB" sz="1400" baseline="0" dirty="0" smtClean="0">
                          <a:latin typeface="+mn-lt"/>
                          <a:cs typeface="Arial" panose="020B0604020202020204" pitchFamily="34" charset="0"/>
                        </a:rPr>
                        <a:t> initially simple protocols of communication to demonstrate </a:t>
                      </a:r>
                      <a:r>
                        <a:rPr lang="en-GB" sz="1400" baseline="0" dirty="0" err="1" smtClean="0">
                          <a:latin typeface="+mn-lt"/>
                          <a:cs typeface="Arial" panose="020B0604020202020204" pitchFamily="34" charset="0"/>
                        </a:rPr>
                        <a:t>IoT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2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4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8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>
                          <a:latin typeface="+mn-lt"/>
                          <a:cs typeface="Arial" panose="020B0604020202020204" pitchFamily="34" charset="0"/>
                        </a:rPr>
                        <a:t>Walter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70092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2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>
                          <a:latin typeface="+mn-lt"/>
                          <a:cs typeface="Arial" panose="020B0604020202020204" pitchFamily="34" charset="0"/>
                        </a:rPr>
                        <a:t>Connectivity issues between digital suite and server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n-lt"/>
                          <a:cs typeface="Arial" panose="020B0604020202020204" pitchFamily="34" charset="0"/>
                        </a:rPr>
                        <a:t>3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2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6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>
                          <a:latin typeface="+mn-lt"/>
                          <a:cs typeface="Arial" panose="020B0604020202020204" pitchFamily="34" charset="0"/>
                        </a:rPr>
                        <a:t>Utilize same host machine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n-lt"/>
                          <a:cs typeface="Arial" panose="020B0604020202020204" pitchFamily="34" charset="0"/>
                        </a:rPr>
                        <a:t>3</a:t>
                      </a:r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n-lt"/>
                          <a:cs typeface="Arial" panose="020B0604020202020204" pitchFamily="34" charset="0"/>
                        </a:rPr>
                        <a:t>2</a:t>
                      </a:r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n-lt"/>
                          <a:cs typeface="Arial" panose="020B0604020202020204" pitchFamily="34" charset="0"/>
                        </a:rPr>
                        <a:t>6</a:t>
                      </a:r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>
                          <a:latin typeface="+mn-lt"/>
                          <a:cs typeface="Arial" panose="020B0604020202020204" pitchFamily="34" charset="0"/>
                        </a:rPr>
                        <a:t>Yadunund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6814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3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>
                          <a:latin typeface="+mn-lt"/>
                          <a:cs typeface="Arial" panose="020B0604020202020204" pitchFamily="34" charset="0"/>
                        </a:rPr>
                        <a:t>Limitations</a:t>
                      </a:r>
                      <a:r>
                        <a:rPr lang="en-GB" sz="1400" baseline="0" dirty="0" smtClean="0">
                          <a:latin typeface="+mn-lt"/>
                          <a:cs typeface="Arial" panose="020B0604020202020204" pitchFamily="34" charset="0"/>
                        </a:rPr>
                        <a:t> of sensors to detect physical variations</a:t>
                      </a:r>
                      <a:endParaRPr lang="en-GB" sz="1400" dirty="0" smtClean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n-lt"/>
                          <a:cs typeface="Arial" panose="020B0604020202020204" pitchFamily="34" charset="0"/>
                        </a:rPr>
                        <a:t>1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n-lt"/>
                          <a:cs typeface="Arial" panose="020B0604020202020204" pitchFamily="34" charset="0"/>
                        </a:rPr>
                        <a:t>5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n-lt"/>
                          <a:cs typeface="Arial" panose="020B0604020202020204" pitchFamily="34" charset="0"/>
                        </a:rPr>
                        <a:t>5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>
                          <a:latin typeface="+mn-lt"/>
                          <a:cs typeface="Arial" panose="020B0604020202020204" pitchFamily="34" charset="0"/>
                        </a:rPr>
                        <a:t>Identify zones of risks</a:t>
                      </a:r>
                      <a:endParaRPr lang="en-GB" sz="1400" baseline="0" dirty="0" smtClean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baseline="0" dirty="0" smtClean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aseline="0" dirty="0" smtClean="0">
                          <a:latin typeface="+mn-lt"/>
                          <a:cs typeface="Arial" panose="020B0604020202020204" pitchFamily="34" charset="0"/>
                        </a:rPr>
                        <a:t>Utilize more sensitive sensors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n-lt"/>
                          <a:cs typeface="Arial" panose="020B0604020202020204" pitchFamily="34" charset="0"/>
                        </a:rPr>
                        <a:t>1</a:t>
                      </a:r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4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  <a:cs typeface="Arial" panose="020B0604020202020204" pitchFamily="34" charset="0"/>
                        </a:rPr>
                        <a:t>4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>
                          <a:latin typeface="+mn-lt"/>
                          <a:cs typeface="Arial" panose="020B0604020202020204" pitchFamily="34" charset="0"/>
                        </a:rPr>
                        <a:t>Walter</a:t>
                      </a:r>
                      <a:endParaRPr lang="en-GB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3608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RACI Chart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9387451"/>
              </p:ext>
            </p:extLst>
          </p:nvPr>
        </p:nvGraphicFramePr>
        <p:xfrm>
          <a:off x="2236250" y="753533"/>
          <a:ext cx="6551099" cy="6141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318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8932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436996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194733">
                <a:tc>
                  <a:txBody>
                    <a:bodyPr/>
                    <a:lstStyle/>
                    <a:p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 dirty="0">
                          <a:effectLst/>
                          <a:latin typeface="+mn-lt"/>
                          <a:cs typeface="Arial" panose="020B0604020202020204" pitchFamily="34" charset="0"/>
                        </a:rPr>
                        <a:t>Project </a:t>
                      </a:r>
                      <a:r>
                        <a:rPr lang="en-GB" sz="1000" b="1" i="0" u="none" strike="noStrike" dirty="0" smtClean="0">
                          <a:effectLst/>
                          <a:latin typeface="+mn-lt"/>
                          <a:cs typeface="Arial" panose="020B0604020202020204" pitchFamily="34" charset="0"/>
                        </a:rPr>
                        <a:t>Management</a:t>
                      </a:r>
                      <a:endParaRPr lang="en-GB" sz="1000" b="1" i="0" u="none" strike="noStrike" dirty="0">
                        <a:effectLst/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9363" marR="9363" marT="9363" marB="0" anchor="ctr">
                    <a:solidFill>
                      <a:srgbClr val="0F1DA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 dirty="0">
                          <a:effectLst/>
                          <a:latin typeface="+mn-lt"/>
                          <a:cs typeface="Arial" panose="020B0604020202020204" pitchFamily="34" charset="0"/>
                        </a:rPr>
                        <a:t>Project Team Members</a:t>
                      </a:r>
                    </a:p>
                  </a:txBody>
                  <a:tcPr marL="9363" marR="9363" marT="9363" marB="0" anchor="ctr">
                    <a:solidFill>
                      <a:srgbClr val="0F1DA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69436">
                <a:tc>
                  <a:txBody>
                    <a:bodyPr/>
                    <a:lstStyle/>
                    <a:p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+mn-lt"/>
                          <a:cs typeface="Arial" panose="020B0604020202020204" pitchFamily="34" charset="0"/>
                        </a:rPr>
                        <a:t>Project Manager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 dirty="0" smtClean="0">
                          <a:effectLst/>
                          <a:latin typeface="+mn-lt"/>
                          <a:cs typeface="Arial" panose="020B0604020202020204" pitchFamily="34" charset="0"/>
                        </a:rPr>
                        <a:t>Vijay</a:t>
                      </a:r>
                      <a:r>
                        <a:rPr lang="en-GB" sz="1000" b="1" i="0" u="none" strike="noStrike" baseline="0" dirty="0" smtClean="0">
                          <a:effectLst/>
                          <a:latin typeface="+mn-lt"/>
                          <a:cs typeface="Arial" panose="020B0604020202020204" pitchFamily="34" charset="0"/>
                        </a:rPr>
                        <a:t> Yadunund </a:t>
                      </a:r>
                      <a:endParaRPr lang="en-GB" sz="1000" b="1" i="0" u="none" strike="noStrike" dirty="0">
                        <a:effectLst/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9363" marR="9363" marT="9363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 dirty="0" err="1" smtClean="0">
                          <a:effectLst/>
                          <a:latin typeface="+mn-lt"/>
                          <a:cs typeface="Arial" panose="020B0604020202020204" pitchFamily="34" charset="0"/>
                        </a:rPr>
                        <a:t>Pintor</a:t>
                      </a:r>
                      <a:r>
                        <a:rPr lang="en-GB" sz="1000" b="1" i="0" u="none" strike="noStrike" dirty="0" smtClean="0">
                          <a:effectLst/>
                          <a:latin typeface="+mn-lt"/>
                          <a:cs typeface="Arial" panose="020B0604020202020204" pitchFamily="34" charset="0"/>
                        </a:rPr>
                        <a:t> Ortiz Walter Frank</a:t>
                      </a:r>
                      <a:endParaRPr lang="en-GB" sz="1000" b="1" i="0" u="none" strike="noStrike" dirty="0">
                        <a:effectLst/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9363" marR="9363" marT="9363" marB="0" vert="vert270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US" sz="1000" b="1" dirty="0" smtClean="0">
                          <a:latin typeface="+mn-lt"/>
                          <a:cs typeface="Arial" panose="020B0604020202020204" pitchFamily="34" charset="0"/>
                        </a:rPr>
                        <a:t>Project Capture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US" sz="1000" b="0" dirty="0" smtClean="0">
                          <a:latin typeface="+mn-lt"/>
                          <a:cs typeface="Arial" panose="020B0604020202020204" pitchFamily="34" charset="0"/>
                        </a:rPr>
                        <a:t>Receipt of </a:t>
                      </a:r>
                      <a:r>
                        <a:rPr lang="en-US" sz="1000" b="0" dirty="0" err="1" smtClean="0">
                          <a:latin typeface="+mn-lt"/>
                          <a:cs typeface="Arial" panose="020B0604020202020204" pitchFamily="34" charset="0"/>
                        </a:rPr>
                        <a:t>SoW</a:t>
                      </a:r>
                      <a:r>
                        <a:rPr lang="en-US" sz="1000" b="0" dirty="0" smtClean="0">
                          <a:latin typeface="+mn-lt"/>
                          <a:cs typeface="Arial" panose="020B0604020202020204" pitchFamily="34" charset="0"/>
                        </a:rPr>
                        <a:t>/</a:t>
                      </a:r>
                      <a:r>
                        <a:rPr lang="en-US" sz="1000" b="0" dirty="0" err="1" smtClean="0">
                          <a:latin typeface="+mn-lt"/>
                          <a:cs typeface="Arial" panose="020B0604020202020204" pitchFamily="34" charset="0"/>
                        </a:rPr>
                        <a:t>SoR</a:t>
                      </a:r>
                      <a:endParaRPr lang="en-GB" sz="1000" b="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A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marL="0" lvl="0" algn="l" defTabSz="914400" rtl="0" eaLnBrk="1" latinLnBrk="0" hangingPunct="1"/>
                      <a:r>
                        <a:rPr lang="en-GB" sz="1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Project Charter Preparation and Approval</a:t>
                      </a:r>
                      <a:endParaRPr lang="en-GB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A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US" sz="1000" b="1" dirty="0" smtClean="0">
                          <a:latin typeface="+mn-lt"/>
                          <a:cs typeface="Arial" panose="020B0604020202020204" pitchFamily="34" charset="0"/>
                        </a:rPr>
                        <a:t>Project Initiation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US" sz="1000" b="0" dirty="0">
                          <a:latin typeface="+mn-lt"/>
                          <a:cs typeface="Arial" panose="020B0604020202020204" pitchFamily="34" charset="0"/>
                        </a:rPr>
                        <a:t>Scoping </a:t>
                      </a:r>
                      <a:r>
                        <a:rPr lang="en-US" sz="1000" b="0" dirty="0" smtClean="0">
                          <a:latin typeface="+mn-lt"/>
                          <a:cs typeface="Arial" panose="020B0604020202020204" pitchFamily="34" charset="0"/>
                        </a:rPr>
                        <a:t>pack, Cost</a:t>
                      </a:r>
                      <a:r>
                        <a:rPr lang="en-US" sz="1000" b="0" baseline="0" dirty="0" smtClean="0">
                          <a:latin typeface="+mn-lt"/>
                          <a:cs typeface="Arial" panose="020B0604020202020204" pitchFamily="34" charset="0"/>
                        </a:rPr>
                        <a:t> Sheet and Project Agreement</a:t>
                      </a:r>
                      <a:r>
                        <a:rPr lang="en-US" sz="1000" b="0" dirty="0" smtClean="0">
                          <a:latin typeface="+mn-lt"/>
                          <a:cs typeface="Arial" panose="020B0604020202020204" pitchFamily="34" charset="0"/>
                        </a:rPr>
                        <a:t> preparation</a:t>
                      </a:r>
                      <a:endParaRPr lang="en-US" sz="1000" b="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A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US" sz="1000" b="1" dirty="0" smtClean="0">
                          <a:latin typeface="+mn-lt"/>
                          <a:cs typeface="Arial" panose="020B0604020202020204" pitchFamily="34" charset="0"/>
                        </a:rPr>
                        <a:t>Project Execution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GB" sz="1000" b="0" dirty="0" smtClean="0">
                          <a:latin typeface="+mn-lt"/>
                          <a:cs typeface="Arial" panose="020B0604020202020204" pitchFamily="34" charset="0"/>
                        </a:rPr>
                        <a:t>Software</a:t>
                      </a:r>
                      <a:r>
                        <a:rPr lang="en-GB" sz="1000" b="0" baseline="0" dirty="0" smtClean="0">
                          <a:latin typeface="+mn-lt"/>
                          <a:cs typeface="Arial" panose="020B0604020202020204" pitchFamily="34" charset="0"/>
                        </a:rPr>
                        <a:t> Architecture and application wireframes</a:t>
                      </a:r>
                      <a:endParaRPr lang="en-GB" sz="1000" b="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marL="0" lvl="0" algn="l" defTabSz="914400" rtl="0" eaLnBrk="1" latinLnBrk="0" hangingPunct="1"/>
                      <a:r>
                        <a:rPr lang="en-GB" sz="1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Network scanning and connectivity framework</a:t>
                      </a:r>
                      <a:endParaRPr lang="en-GB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C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</a:tr>
              <a:tr h="234830">
                <a:tc>
                  <a:txBody>
                    <a:bodyPr/>
                    <a:lstStyle/>
                    <a:p>
                      <a:pPr marL="0" lvl="0" algn="l" defTabSz="914400" rtl="0" eaLnBrk="1" latinLnBrk="0" hangingPunct="1"/>
                      <a:r>
                        <a:rPr lang="en-GB" sz="1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Passive data access module </a:t>
                      </a:r>
                      <a:endParaRPr lang="en-GB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C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marL="0" lvl="0" algn="l" defTabSz="914400" rtl="0" eaLnBrk="1" latinLnBrk="0" hangingPunct="1"/>
                      <a:r>
                        <a:rPr lang="en-GB" sz="1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Data</a:t>
                      </a:r>
                      <a:r>
                        <a:rPr lang="en-GB" sz="1000" b="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packing format</a:t>
                      </a:r>
                      <a:endParaRPr lang="en-GB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C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</a:tr>
              <a:tr h="234830">
                <a:tc>
                  <a:txBody>
                    <a:bodyPr/>
                    <a:lstStyle/>
                    <a:p>
                      <a:pPr marL="0" lvl="0" algn="l" defTabSz="914400" rtl="0" eaLnBrk="1" latinLnBrk="0" hangingPunct="1"/>
                      <a:r>
                        <a:rPr lang="en-GB" sz="1000" b="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Plane fitting algorithm</a:t>
                      </a:r>
                      <a:endParaRPr lang="en-GB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C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</a:tr>
              <a:tr h="234830">
                <a:tc>
                  <a:txBody>
                    <a:bodyPr/>
                    <a:lstStyle/>
                    <a:p>
                      <a:pPr marL="0" lvl="0" algn="l" defTabSz="914400" rtl="0" eaLnBrk="1" latinLnBrk="0" hangingPunct="1"/>
                      <a:r>
                        <a:rPr lang="en-GB" sz="1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Sphere</a:t>
                      </a:r>
                      <a:r>
                        <a:rPr lang="en-GB" sz="1000" b="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fitting algorithm</a:t>
                      </a:r>
                      <a:endParaRPr lang="en-GB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C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</a:tr>
              <a:tr h="234830">
                <a:tc>
                  <a:txBody>
                    <a:bodyPr/>
                    <a:lstStyle/>
                    <a:p>
                      <a:pPr marL="0" lvl="0" algn="l" defTabSz="914400" rtl="0" eaLnBrk="1" latinLnBrk="0" hangingPunct="1"/>
                      <a:r>
                        <a:rPr lang="en-GB" sz="1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Laser scanner integration</a:t>
                      </a:r>
                      <a:endParaRPr lang="en-GB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C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GB" sz="1000" b="0" dirty="0" smtClean="0">
                          <a:latin typeface="+mn-lt"/>
                          <a:cs typeface="Arial" panose="020B0604020202020204" pitchFamily="34" charset="0"/>
                        </a:rPr>
                        <a:t>Software integration</a:t>
                      </a:r>
                      <a:endParaRPr lang="en-GB" sz="1000" b="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C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GB" sz="1000" b="0" dirty="0" smtClean="0">
                          <a:latin typeface="+mn-lt"/>
                          <a:cs typeface="Arial" panose="020B0604020202020204" pitchFamily="34" charset="0"/>
                        </a:rPr>
                        <a:t>Testing</a:t>
                      </a:r>
                      <a:endParaRPr lang="en-GB" sz="1000" b="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</a:tr>
              <a:tr h="234830">
                <a:tc>
                  <a:txBody>
                    <a:bodyPr/>
                    <a:lstStyle/>
                    <a:p>
                      <a:pPr lvl="0" algn="l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</a:tr>
              <a:tr h="234830">
                <a:tc>
                  <a:txBody>
                    <a:bodyPr/>
                    <a:lstStyle/>
                    <a:p>
                      <a:pPr lvl="0" algn="l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Project Closure 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US" sz="1000" b="0" dirty="0" smtClean="0">
                          <a:latin typeface="+mn-lt"/>
                          <a:cs typeface="Arial" panose="020B0604020202020204" pitchFamily="34" charset="0"/>
                        </a:rPr>
                        <a:t>Final Report</a:t>
                      </a:r>
                      <a:endParaRPr lang="en-GB" sz="1000" b="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C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r>
                        <a:rPr lang="en-US" sz="1000" b="0" dirty="0">
                          <a:latin typeface="+mn-lt"/>
                          <a:cs typeface="Arial" panose="020B0604020202020204" pitchFamily="34" charset="0"/>
                        </a:rPr>
                        <a:t>Project </a:t>
                      </a:r>
                      <a:r>
                        <a:rPr lang="en-US" sz="1000" b="0" dirty="0" smtClean="0">
                          <a:latin typeface="+mn-lt"/>
                          <a:cs typeface="Arial" panose="020B0604020202020204" pitchFamily="34" charset="0"/>
                        </a:rPr>
                        <a:t>Closure meeting</a:t>
                      </a:r>
                      <a:endParaRPr lang="en-GB" sz="1000" b="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 smtClean="0">
                          <a:latin typeface="+mn-lt"/>
                          <a:cs typeface="Arial" panose="020B0604020202020204" pitchFamily="34" charset="0"/>
                        </a:rPr>
                        <a:t>R</a:t>
                      </a:r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  <a:tr h="234830">
                <a:tc>
                  <a:txBody>
                    <a:bodyPr/>
                    <a:lstStyle/>
                    <a:p>
                      <a:pPr lvl="0" algn="l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tc>
                  <a:txBody>
                    <a:bodyPr/>
                    <a:lstStyle/>
                    <a:p>
                      <a:pPr algn="ctr"/>
                      <a:endParaRPr lang="en-GB" sz="1000" b="1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89885" marR="89885" marT="44942" marB="44942" anchor="ctr"/>
                </a:tc>
                <a:extLst>
                  <a:ext uri="{0D108BD9-81ED-4DB2-BD59-A6C34878D82A}">
                    <a16:rowId xmlns=""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519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467" y="59267"/>
            <a:ext cx="10651982" cy="601133"/>
          </a:xfrm>
        </p:spPr>
        <p:txBody>
          <a:bodyPr/>
          <a:lstStyle/>
          <a:p>
            <a:r>
              <a:rPr lang="en-SG"/>
              <a:t>Stakeholders Map (Projects w/o RI/IHL and Customers )</a:t>
            </a:r>
          </a:p>
        </p:txBody>
      </p:sp>
      <p:sp>
        <p:nvSpPr>
          <p:cNvPr id="13" name="TextBox 28"/>
          <p:cNvSpPr txBox="1">
            <a:spLocks noChangeArrowheads="1"/>
          </p:cNvSpPr>
          <p:nvPr/>
        </p:nvSpPr>
        <p:spPr bwMode="auto">
          <a:xfrm>
            <a:off x="8255971" y="2423246"/>
            <a:ext cx="200415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2060"/>
                </a:solidFill>
                <a:latin typeface="+mn-lt"/>
              </a:rPr>
              <a:t>Escalation Path</a:t>
            </a:r>
            <a:endParaRPr lang="en-SG" altLang="en-US" sz="1800">
              <a:solidFill>
                <a:srgbClr val="002060"/>
              </a:solidFill>
              <a:latin typeface="+mn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4759166" y="5146859"/>
            <a:ext cx="2520000" cy="1153737"/>
            <a:chOff x="1689742" y="1140712"/>
            <a:chExt cx="2521456" cy="1153737"/>
          </a:xfrm>
        </p:grpSpPr>
        <p:sp>
          <p:nvSpPr>
            <p:cNvPr id="23" name="Rectangle 22"/>
            <p:cNvSpPr/>
            <p:nvPr/>
          </p:nvSpPr>
          <p:spPr bwMode="auto">
            <a:xfrm>
              <a:off x="1689742" y="1140712"/>
              <a:ext cx="2521456" cy="270575"/>
            </a:xfrm>
            <a:prstGeom prst="rect">
              <a:avLst/>
            </a:prstGeom>
            <a:solidFill>
              <a:srgbClr val="808080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100">
                  <a:solidFill>
                    <a:schemeClr val="bg1"/>
                  </a:solidFill>
                  <a:cs typeface="Arial" panose="020B0604020202020204" pitchFamily="34" charset="0"/>
                </a:rPr>
                <a:t>ARTC</a:t>
              </a:r>
              <a:endParaRPr lang="en-SG" sz="100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1689742" y="1416488"/>
              <a:ext cx="2521456" cy="877961"/>
            </a:xfrm>
            <a:prstGeom prst="rect">
              <a:avLst/>
            </a:prstGeom>
            <a:solidFill>
              <a:srgbClr val="92D050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r>
                <a:rPr lang="en-US" altLang="en-US" sz="1100" dirty="0">
                  <a:cs typeface="Arial" panose="020B0604020202020204" pitchFamily="34" charset="0"/>
                </a:rPr>
                <a:t>&lt;Name&gt; (Project Manager)</a:t>
              </a:r>
            </a:p>
            <a:p>
              <a:r>
                <a:rPr lang="en-US" altLang="en-US" sz="1100" dirty="0">
                  <a:cs typeface="Arial" panose="020B0604020202020204" pitchFamily="34" charset="0"/>
                </a:rPr>
                <a:t>Pintor Ortiz Walter Frank(Technical Leader)</a:t>
              </a:r>
            </a:p>
            <a:p>
              <a:r>
                <a:rPr lang="en-US" altLang="en-US" sz="1100" dirty="0" smtClean="0">
                  <a:cs typeface="Arial" panose="020B0604020202020204" pitchFamily="34" charset="0"/>
                </a:rPr>
                <a:t>Vijay Yadunund (Team </a:t>
              </a:r>
              <a:r>
                <a:rPr lang="en-US" altLang="en-US" sz="1100" dirty="0">
                  <a:cs typeface="Arial" panose="020B0604020202020204" pitchFamily="34" charset="0"/>
                </a:rPr>
                <a:t>Member</a:t>
              </a:r>
              <a:r>
                <a:rPr lang="en-US" altLang="en-US" sz="1100" dirty="0" smtClean="0">
                  <a:cs typeface="Arial" panose="020B0604020202020204" pitchFamily="34" charset="0"/>
                </a:rPr>
                <a:t>)</a:t>
              </a:r>
              <a:endParaRPr lang="en-US" altLang="en-US" sz="1100" dirty="0">
                <a:cs typeface="Arial" panose="020B0604020202020204" pitchFamily="34" charset="0"/>
              </a:endParaRPr>
            </a:p>
          </p:txBody>
        </p: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532" y="674979"/>
            <a:ext cx="1440000" cy="562913"/>
          </a:xfrm>
          <a:prstGeom prst="rect">
            <a:avLst/>
          </a:prstGeom>
        </p:spPr>
      </p:pic>
      <p:grpSp>
        <p:nvGrpSpPr>
          <p:cNvPr id="45" name="Group 44"/>
          <p:cNvGrpSpPr/>
          <p:nvPr/>
        </p:nvGrpSpPr>
        <p:grpSpPr>
          <a:xfrm>
            <a:off x="4759166" y="1254711"/>
            <a:ext cx="2521456" cy="922638"/>
            <a:chOff x="1689742" y="1056488"/>
            <a:chExt cx="2521456" cy="1080000"/>
          </a:xfrm>
        </p:grpSpPr>
        <p:sp>
          <p:nvSpPr>
            <p:cNvPr id="46" name="Rectangle 45"/>
            <p:cNvSpPr/>
            <p:nvPr/>
          </p:nvSpPr>
          <p:spPr bwMode="auto">
            <a:xfrm>
              <a:off x="1689742" y="1056488"/>
              <a:ext cx="2520000" cy="360000"/>
            </a:xfrm>
            <a:prstGeom prst="rect">
              <a:avLst/>
            </a:prstGeom>
            <a:solidFill>
              <a:srgbClr val="808080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100">
                  <a:solidFill>
                    <a:schemeClr val="bg1"/>
                  </a:solidFill>
                  <a:cs typeface="Arial" panose="020B0604020202020204" pitchFamily="34" charset="0"/>
                </a:rPr>
                <a:t>ARTC</a:t>
              </a:r>
              <a:endParaRPr lang="en-SG" sz="105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1691198" y="1416488"/>
              <a:ext cx="2520000" cy="720000"/>
            </a:xfrm>
            <a:prstGeom prst="rect">
              <a:avLst/>
            </a:prstGeom>
            <a:solidFill>
              <a:srgbClr val="92D050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r>
                <a:rPr lang="en-US" altLang="en-US" sz="1100" dirty="0">
                  <a:cs typeface="Arial" panose="020B0604020202020204" pitchFamily="34" charset="0"/>
                </a:rPr>
                <a:t>David Low (Chief Executive Officer)</a:t>
              </a:r>
            </a:p>
            <a:p>
              <a:r>
                <a:rPr lang="en-US" altLang="en-US" sz="1100" dirty="0">
                  <a:cs typeface="Arial" panose="020B0604020202020204" pitchFamily="34" charset="0"/>
                </a:rPr>
                <a:t>Nicholas Yeo (Technical Director)</a:t>
              </a:r>
            </a:p>
            <a:p>
              <a:r>
                <a:rPr lang="en-US" altLang="en-US" sz="1100" dirty="0">
                  <a:cs typeface="Arial" panose="020B0604020202020204" pitchFamily="34" charset="0"/>
                </a:rPr>
                <a:t>Chia Kiang Sum (PMO Director)</a:t>
              </a: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4759166" y="3143140"/>
            <a:ext cx="2520000" cy="1052485"/>
            <a:chOff x="1689742" y="981397"/>
            <a:chExt cx="2521456" cy="1313052"/>
          </a:xfrm>
        </p:grpSpPr>
        <p:sp>
          <p:nvSpPr>
            <p:cNvPr id="58" name="Rectangle 57"/>
            <p:cNvSpPr/>
            <p:nvPr/>
          </p:nvSpPr>
          <p:spPr bwMode="auto">
            <a:xfrm>
              <a:off x="1689742" y="981397"/>
              <a:ext cx="2521456" cy="429890"/>
            </a:xfrm>
            <a:prstGeom prst="rect">
              <a:avLst/>
            </a:prstGeom>
            <a:solidFill>
              <a:srgbClr val="808080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100">
                  <a:solidFill>
                    <a:schemeClr val="bg1"/>
                  </a:solidFill>
                  <a:cs typeface="Arial" panose="020B0604020202020204" pitchFamily="34" charset="0"/>
                </a:rPr>
                <a:t>ARTC</a:t>
              </a:r>
              <a:endParaRPr lang="en-SG" sz="100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1689742" y="1416488"/>
              <a:ext cx="2521456" cy="877961"/>
            </a:xfrm>
            <a:prstGeom prst="rect">
              <a:avLst/>
            </a:prstGeom>
            <a:solidFill>
              <a:srgbClr val="92D050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r>
                <a:rPr lang="en-US" altLang="en-US" sz="1100" dirty="0" err="1" smtClean="0">
                  <a:cs typeface="Arial" panose="020B0604020202020204" pitchFamily="34" charset="0"/>
                </a:rPr>
                <a:t>Tijo</a:t>
              </a:r>
              <a:r>
                <a:rPr lang="en-US" altLang="en-US" sz="1100" dirty="0" smtClean="0">
                  <a:cs typeface="Arial" panose="020B0604020202020204" pitchFamily="34" charset="0"/>
                </a:rPr>
                <a:t> </a:t>
              </a:r>
              <a:r>
                <a:rPr lang="en-US" altLang="en-US" sz="1100" dirty="0" err="1" smtClean="0">
                  <a:cs typeface="Arial" panose="020B0604020202020204" pitchFamily="34" charset="0"/>
                </a:rPr>
                <a:t>Thayil</a:t>
              </a:r>
              <a:r>
                <a:rPr lang="en-US" altLang="en-US" sz="1100" dirty="0" smtClean="0">
                  <a:cs typeface="Arial" panose="020B0604020202020204" pitchFamily="34" charset="0"/>
                </a:rPr>
                <a:t> </a:t>
              </a:r>
              <a:r>
                <a:rPr lang="en-US" altLang="en-US" sz="1100" dirty="0">
                  <a:cs typeface="Arial" panose="020B0604020202020204" pitchFamily="34" charset="0"/>
                </a:rPr>
                <a:t>(Group Manager)</a:t>
              </a:r>
            </a:p>
            <a:p>
              <a:endParaRPr lang="en-US" altLang="en-US" sz="1100" dirty="0"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Connector 100"/>
          <p:cNvCxnSpPr/>
          <p:nvPr/>
        </p:nvCxnSpPr>
        <p:spPr bwMode="auto">
          <a:xfrm flipV="1">
            <a:off x="350216" y="2792578"/>
            <a:ext cx="11654589" cy="32084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2060"/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sp>
        <p:nvSpPr>
          <p:cNvPr id="4" name="Up-Down Arrow 3"/>
          <p:cNvSpPr/>
          <p:nvPr/>
        </p:nvSpPr>
        <p:spPr>
          <a:xfrm>
            <a:off x="5841186" y="4350105"/>
            <a:ext cx="355960" cy="657491"/>
          </a:xfrm>
          <a:prstGeom prst="up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2" name="Down Arrow 22"/>
          <p:cNvSpPr>
            <a:spLocks noChangeArrowheads="1"/>
          </p:cNvSpPr>
          <p:nvPr/>
        </p:nvSpPr>
        <p:spPr bwMode="auto">
          <a:xfrm rot="10800000">
            <a:off x="5831512" y="2254955"/>
            <a:ext cx="337093" cy="504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2060"/>
          </a:solidFill>
          <a:ln w="9525" algn="ctr">
            <a:noFill/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SG" altLang="en-US" sz="2400" b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3603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Communication Plan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5467" y="823865"/>
            <a:ext cx="1157066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 dirty="0"/>
              <a:t>Kick-off Meeting 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 sz="2000" dirty="0"/>
              <a:t>Involving all Project Members and Stakeholders after the project is approved and bought-off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endParaRPr lang="en-SG" sz="2000" dirty="0"/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 dirty="0"/>
              <a:t>Weekly Team Meetings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 sz="2000" dirty="0"/>
              <a:t>Discussions on project updates and issues with &lt;Member company&gt; Project Managers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endParaRPr lang="en-SG" sz="2000" dirty="0"/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 dirty="0"/>
              <a:t>Fortnightly Meetings with Sponsor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 sz="2000" dirty="0"/>
              <a:t>Review of project updates with all Stakeholders via emails/WebEx</a:t>
            </a:r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endParaRPr lang="en-SG" sz="2000" b="1" dirty="0"/>
          </a:p>
          <a:p>
            <a:pPr marL="360000" indent="-342900">
              <a:spcAft>
                <a:spcPts val="600"/>
              </a:spcAft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 dirty="0"/>
              <a:t>Closing Meeting with Sponsor</a:t>
            </a:r>
          </a:p>
          <a:p>
            <a:pPr marL="817200" lvl="1" indent="-342900">
              <a:spcAft>
                <a:spcPts val="600"/>
              </a:spcAft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 sz="2000" dirty="0"/>
              <a:t>Review of project delivery with all Stakeholders via emails/WebEx once project is confirmed to be completed</a:t>
            </a:r>
          </a:p>
        </p:txBody>
      </p:sp>
    </p:spTree>
    <p:extLst>
      <p:ext uri="{BB962C8B-B14F-4D97-AF65-F5344CB8AC3E}">
        <p14:creationId xmlns:p14="http://schemas.microsoft.com/office/powerpoint/2010/main" val="329023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Questions about the Project</a:t>
            </a:r>
          </a:p>
        </p:txBody>
      </p:sp>
      <p:graphicFrame>
        <p:nvGraphicFramePr>
          <p:cNvPr id="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706049"/>
              </p:ext>
            </p:extLst>
          </p:nvPr>
        </p:nvGraphicFramePr>
        <p:xfrm>
          <a:off x="135467" y="846417"/>
          <a:ext cx="11647488" cy="50680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03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26335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91187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91187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No.</a:t>
                      </a:r>
                      <a:endParaRPr lang="en-GB" sz="1600" b="1" kern="1200">
                        <a:solidFill>
                          <a:schemeClr val="bg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Question</a:t>
                      </a:r>
                      <a:endParaRPr lang="en-GB" sz="1600" b="1" kern="1200">
                        <a:solidFill>
                          <a:schemeClr val="bg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Owner</a:t>
                      </a:r>
                      <a:endParaRPr lang="en-GB" sz="1600" b="1" kern="1200">
                        <a:solidFill>
                          <a:schemeClr val="bg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F1D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Answer</a:t>
                      </a:r>
                      <a:endParaRPr lang="en-GB" sz="160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F1DA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180736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n-lt"/>
                          <a:cs typeface="Arial" panose="020B0604020202020204" pitchFamily="34" charset="0"/>
                        </a:rPr>
                        <a:t>1</a:t>
                      </a:r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SG" sz="1400">
                          <a:latin typeface="+mn-lt"/>
                          <a:cs typeface="Arial" panose="020B0604020202020204" pitchFamily="34" charset="0"/>
                        </a:rPr>
                        <a:t>&lt;List of questions to the stakeholders raised</a:t>
                      </a:r>
                      <a:r>
                        <a:rPr lang="en-SG" sz="1400" baseline="0"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SG" sz="1400">
                          <a:latin typeface="+mn-lt"/>
                          <a:cs typeface="Arial" panose="020B0604020202020204" pitchFamily="34" charset="0"/>
                        </a:rPr>
                        <a:t>during project scoping phase&gt;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>
                          <a:latin typeface="+mn-lt"/>
                          <a:cs typeface="Arial" panose="020B0604020202020204" pitchFamily="34" charset="0"/>
                        </a:rPr>
                        <a:t>&lt;Person responsible of answering the question&gt;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latin typeface="+mn-lt"/>
                          <a:cs typeface="Arial" panose="020B0604020202020204" pitchFamily="34" charset="0"/>
                        </a:rPr>
                        <a:t>&lt;Answer to question&gt;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180736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n-lt"/>
                          <a:cs typeface="Arial" panose="020B0604020202020204" pitchFamily="34" charset="0"/>
                        </a:rPr>
                        <a:t>2</a:t>
                      </a:r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180736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n-lt"/>
                          <a:cs typeface="Arial" panose="020B0604020202020204" pitchFamily="34" charset="0"/>
                        </a:rPr>
                        <a:t>3</a:t>
                      </a:r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180736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n-lt"/>
                          <a:cs typeface="Arial" panose="020B0604020202020204" pitchFamily="34" charset="0"/>
                        </a:rPr>
                        <a:t>4</a:t>
                      </a:r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40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90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Project Intellectual Property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7512380"/>
              </p:ext>
            </p:extLst>
          </p:nvPr>
        </p:nvGraphicFramePr>
        <p:xfrm>
          <a:off x="173037" y="864524"/>
          <a:ext cx="11609388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469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80469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168395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Background</a:t>
                      </a:r>
                      <a:r>
                        <a:rPr lang="en-US" sz="14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IP (Contributions to the Project)</a:t>
                      </a:r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F1DA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43136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ARTC Owned</a:t>
                      </a:r>
                      <a:endParaRPr lang="en-GB" sz="1200" b="1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Member Owned</a:t>
                      </a:r>
                      <a:endParaRPr lang="en-GB" sz="1200" b="1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7739">
                <a:tc>
                  <a:txBody>
                    <a:bodyPr/>
                    <a:lstStyle/>
                    <a:p>
                      <a:r>
                        <a:rPr lang="en-US" sz="11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Intellectual</a:t>
                      </a:r>
                      <a:r>
                        <a:rPr lang="en-US" sz="1100" b="1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Property (e.g. Pending/granted patents, designs, trade secret, etc.)</a:t>
                      </a:r>
                      <a:endParaRPr lang="en-GB" sz="11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Intellectual</a:t>
                      </a:r>
                      <a:r>
                        <a:rPr lang="en-US" sz="1100" b="1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Property</a:t>
                      </a:r>
                      <a:endParaRPr lang="en-GB" sz="11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43136"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43136"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87739">
                <a:tc>
                  <a:txBody>
                    <a:bodyPr/>
                    <a:lstStyle/>
                    <a:p>
                      <a:r>
                        <a:rPr lang="en-US" sz="11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Technology</a:t>
                      </a:r>
                      <a:r>
                        <a:rPr lang="en-US" sz="1100" b="1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1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(e.g. Know-how, experience, processes, etc.)</a:t>
                      </a:r>
                      <a:endParaRPr lang="en-GB" sz="11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Technology</a:t>
                      </a:r>
                      <a:endParaRPr lang="en-GB" sz="11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43136"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43136"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726766"/>
              </p:ext>
            </p:extLst>
          </p:nvPr>
        </p:nvGraphicFramePr>
        <p:xfrm>
          <a:off x="173037" y="3272444"/>
          <a:ext cx="5804694" cy="2636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469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8133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Foreground</a:t>
                      </a:r>
                      <a:r>
                        <a:rPr lang="en-US" sz="14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IP (Expected Outcomes)</a:t>
                      </a:r>
                      <a:endParaRPr 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F1DA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02160">
                <a:tc>
                  <a:txBody>
                    <a:bodyPr/>
                    <a:lstStyle/>
                    <a:p>
                      <a:r>
                        <a:rPr lang="en-US" sz="1100" b="1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Deliverables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02160">
                <a:tc>
                  <a:txBody>
                    <a:bodyPr/>
                    <a:lstStyle/>
                    <a:p>
                      <a:r>
                        <a:rPr lang="en-US" sz="11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Software applications for passive data streaming, </a:t>
                      </a:r>
                      <a:r>
                        <a:rPr lang="en-US" sz="11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workobject</a:t>
                      </a:r>
                      <a:r>
                        <a:rPr lang="en-US" sz="11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</a:t>
                      </a:r>
                      <a:r>
                        <a:rPr lang="en-US" sz="11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tooldata</a:t>
                      </a:r>
                      <a:r>
                        <a:rPr lang="en-US" sz="11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calibrations </a:t>
                      </a:r>
                      <a:endParaRPr lang="en-US" sz="1100" baseline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02160">
                <a:tc>
                  <a:txBody>
                    <a:bodyPr/>
                    <a:lstStyle/>
                    <a:p>
                      <a:endParaRPr lang="en-US" sz="1100" baseline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02160">
                <a:tc>
                  <a:txBody>
                    <a:bodyPr/>
                    <a:lstStyle/>
                    <a:p>
                      <a:r>
                        <a:rPr lang="en-US" sz="11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Intellectual</a:t>
                      </a:r>
                      <a:r>
                        <a:rPr lang="en-US" sz="1100" b="1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Property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54130"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54130"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202160">
                <a:tc>
                  <a:txBody>
                    <a:bodyPr/>
                    <a:lstStyle/>
                    <a:p>
                      <a:r>
                        <a:rPr lang="en-US" sz="11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Technology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154130"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154130"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93607" y="5918936"/>
            <a:ext cx="418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Insert more rows if required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7612576"/>
              </p:ext>
            </p:extLst>
          </p:nvPr>
        </p:nvGraphicFramePr>
        <p:xfrm>
          <a:off x="6467474" y="3746760"/>
          <a:ext cx="501967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983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50983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Proposed FIP Ownership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0F1DA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5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ARTC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Owned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467474" y="3377428"/>
            <a:ext cx="5379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Delete Row as appropriate </a:t>
            </a:r>
          </a:p>
        </p:txBody>
      </p:sp>
    </p:spTree>
    <p:extLst>
      <p:ext uri="{BB962C8B-B14F-4D97-AF65-F5344CB8AC3E}">
        <p14:creationId xmlns:p14="http://schemas.microsoft.com/office/powerpoint/2010/main" val="165291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06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Contents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5467" y="1023043"/>
            <a:ext cx="3128229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>
                <a:solidFill>
                  <a:srgbClr val="000FA5"/>
                </a:solidFill>
              </a:rPr>
              <a:t>Project Definition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Problem Statement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Project Objectives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Technical Requirement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5467" y="2902844"/>
            <a:ext cx="3529684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>
                <a:solidFill>
                  <a:srgbClr val="000FA5"/>
                </a:solidFill>
              </a:rPr>
              <a:t>Project Plan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Work Breakdown Structure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Proposed Methodology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Project Schedule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Key Milestones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Project Deliverables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80034" y="1023043"/>
            <a:ext cx="2937792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>
                <a:solidFill>
                  <a:srgbClr val="000FA5"/>
                </a:solidFill>
              </a:rPr>
              <a:t>Project Management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Risks &amp; Mitigations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RACI Chart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Stakeholders Map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Communication Plan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80034" y="2902844"/>
            <a:ext cx="3626442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sz="2000" b="1">
                <a:solidFill>
                  <a:srgbClr val="000FA5"/>
                </a:solidFill>
              </a:rPr>
              <a:t>Miscellaneous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Questions about the project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Project Costs</a:t>
            </a:r>
          </a:p>
          <a:p>
            <a:pPr marL="800100" lvl="1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SG"/>
              <a:t>Project Intellectual Property</a:t>
            </a:r>
          </a:p>
        </p:txBody>
      </p:sp>
    </p:spTree>
    <p:extLst>
      <p:ext uri="{BB962C8B-B14F-4D97-AF65-F5344CB8AC3E}">
        <p14:creationId xmlns:p14="http://schemas.microsoft.com/office/powerpoint/2010/main" val="2850505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Problem Statement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5467" y="796705"/>
            <a:ext cx="1186942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dirty="0" smtClean="0"/>
              <a:t>Currently at ARTC, </a:t>
            </a:r>
            <a:r>
              <a:rPr lang="en-GB" sz="2000" b="1" dirty="0" smtClean="0"/>
              <a:t>there is no defined structure </a:t>
            </a:r>
            <a:r>
              <a:rPr lang="en-GB" sz="2000" dirty="0" smtClean="0"/>
              <a:t>(both hardware and software) </a:t>
            </a:r>
            <a:r>
              <a:rPr lang="en-GB" sz="2000" b="1" dirty="0" smtClean="0"/>
              <a:t>to obtain key information from robotic industrial environment</a:t>
            </a:r>
            <a:r>
              <a:rPr lang="en-GB" sz="2000" dirty="0" smtClean="0"/>
              <a:t> where processes are executed (Robotic cells). There are efforts to retrieve information (such as joint values, robot position, etc.) from robot controllers, but a more flexible and industry-ready solution needs to be adopted (Creation/implementation of a platform). Insufficient information will lead to unsafe and uncertain scenarios in the future. Obtaining the right information will lead to solve current issues, such as:</a:t>
            </a:r>
          </a:p>
          <a:p>
            <a:endParaRPr lang="en-GB" sz="2000" dirty="0" smtClean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GB" sz="2000" dirty="0" smtClean="0"/>
              <a:t>Inexact utilization of </a:t>
            </a:r>
            <a:r>
              <a:rPr lang="en-GB" sz="2000" b="1" dirty="0" smtClean="0"/>
              <a:t>power/resources</a:t>
            </a:r>
            <a:r>
              <a:rPr lang="en-GB" sz="2000" dirty="0" smtClean="0"/>
              <a:t> (Robot operation, external actuators, lights)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GB" sz="2000" dirty="0" smtClean="0"/>
              <a:t>Definition of </a:t>
            </a:r>
            <a:r>
              <a:rPr lang="en-GB" sz="2000" b="1" dirty="0" smtClean="0"/>
              <a:t>dangerous environments </a:t>
            </a:r>
            <a:r>
              <a:rPr lang="en-GB" sz="2000" dirty="0" smtClean="0"/>
              <a:t>for operators (Dust levels for instance)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GB" sz="2000" b="1" dirty="0" smtClean="0"/>
              <a:t>Temperature</a:t>
            </a:r>
            <a:r>
              <a:rPr lang="en-GB" sz="2000" dirty="0" smtClean="0"/>
              <a:t> changes (Process instability)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GB" sz="2000" dirty="0" smtClean="0"/>
              <a:t>Environment </a:t>
            </a:r>
            <a:r>
              <a:rPr lang="en-GB" sz="2000" b="1" dirty="0" smtClean="0"/>
              <a:t>vibrations </a:t>
            </a:r>
            <a:endParaRPr lang="en-SG" sz="2000" b="1" dirty="0" smtClean="0"/>
          </a:p>
        </p:txBody>
      </p:sp>
    </p:spTree>
    <p:extLst>
      <p:ext uri="{BB962C8B-B14F-4D97-AF65-F5344CB8AC3E}">
        <p14:creationId xmlns:p14="http://schemas.microsoft.com/office/powerpoint/2010/main" val="30752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Project Objectives &amp; Scope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6894" y="862359"/>
            <a:ext cx="113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This project aims at developing an </a:t>
            </a:r>
            <a:r>
              <a:rPr lang="en-GB" sz="2000" dirty="0" err="1" smtClean="0"/>
              <a:t>IoT</a:t>
            </a:r>
            <a:r>
              <a:rPr lang="en-GB" sz="2000" dirty="0" smtClean="0"/>
              <a:t> framework to understand robotic operating status, safety levels an other crucial robot information to enable digitalization capabilities.</a:t>
            </a:r>
            <a:endParaRPr lang="en-GB" sz="2000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406894" y="1772204"/>
            <a:ext cx="5688000" cy="3850886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u="sng" dirty="0"/>
              <a:t>In-Scope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2000" dirty="0" smtClean="0"/>
              <a:t>Selection of IIoT solution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2000" dirty="0" smtClean="0"/>
              <a:t>Sensors selection and integration in robotic cell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2000" dirty="0" smtClean="0"/>
              <a:t>Sensors data streaming and monitoring</a:t>
            </a:r>
          </a:p>
          <a:p>
            <a:pPr lvl="1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1600" dirty="0"/>
              <a:t>Data collected includes </a:t>
            </a:r>
            <a:r>
              <a:rPr lang="en-GB" sz="1600" dirty="0" smtClean="0"/>
              <a:t>dust levels, humidity/temperature, noise levels and relevant variables for environment monitoring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2000" dirty="0" smtClean="0"/>
              <a:t>Robots data streaming and monitoring </a:t>
            </a:r>
            <a:endParaRPr lang="en-SG" sz="2000" dirty="0"/>
          </a:p>
          <a:p>
            <a:pPr lvl="1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1600" dirty="0"/>
              <a:t>Data collected includes </a:t>
            </a:r>
            <a:r>
              <a:rPr lang="en-GB" sz="1600" dirty="0" smtClean="0"/>
              <a:t>robots pose frame, </a:t>
            </a:r>
            <a:r>
              <a:rPr lang="en-GB" sz="1600" dirty="0"/>
              <a:t>joint values, robot state and select IO signals only</a:t>
            </a:r>
            <a:endParaRPr lang="en-SG" sz="1600" dirty="0"/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2000" dirty="0" smtClean="0"/>
              <a:t>Robot Data </a:t>
            </a:r>
            <a:r>
              <a:rPr lang="en-GB" sz="2000" dirty="0"/>
              <a:t>streaming </a:t>
            </a:r>
            <a:r>
              <a:rPr lang="en-GB" sz="2000" dirty="0" smtClean="0"/>
              <a:t>using TCP/IP protocol</a:t>
            </a:r>
            <a:endParaRPr lang="en-SG" sz="20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6094894" y="1772204"/>
            <a:ext cx="5688000" cy="3850886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u="sng" dirty="0"/>
              <a:t>Out of Scope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2000" dirty="0"/>
              <a:t>Application support for brands other than ABB </a:t>
            </a:r>
            <a:endParaRPr lang="en-SG" sz="2000" dirty="0"/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2000" dirty="0" smtClean="0"/>
              <a:t>Visualization/Simulation </a:t>
            </a:r>
            <a:r>
              <a:rPr lang="en-GB" sz="2000" dirty="0"/>
              <a:t>of robots </a:t>
            </a:r>
            <a:endParaRPr lang="en-SG" sz="2000" dirty="0"/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2000" dirty="0"/>
              <a:t>Encryption of </a:t>
            </a:r>
            <a:r>
              <a:rPr lang="en-GB" sz="2000" dirty="0" smtClean="0"/>
              <a:t>data accessed</a:t>
            </a:r>
            <a:endParaRPr lang="en-SG" sz="2000" dirty="0"/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2000" dirty="0" smtClean="0"/>
              <a:t>Benchmarking </a:t>
            </a:r>
            <a:r>
              <a:rPr lang="en-GB" sz="2000" dirty="0"/>
              <a:t>of calibration results against similar applications </a:t>
            </a:r>
            <a:endParaRPr lang="en-GB" sz="2000" dirty="0" smtClean="0"/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2000" dirty="0"/>
              <a:t> </a:t>
            </a:r>
            <a:r>
              <a:rPr lang="en-GB" sz="2000" dirty="0" smtClean="0"/>
              <a:t>Commercialization</a:t>
            </a:r>
            <a:endParaRPr lang="en-SG" sz="2000" dirty="0"/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§"/>
            </a:pPr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179718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Technical Requirement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35467" y="796946"/>
            <a:ext cx="118694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B050"/>
              </a:buClr>
            </a:pPr>
            <a:r>
              <a:rPr lang="en-US" sz="2000" dirty="0" smtClean="0"/>
              <a:t>Robotic industrial setups are lacking key information.</a:t>
            </a:r>
            <a:endParaRPr lang="en-SG" sz="2000" dirty="0" smtClean="0"/>
          </a:p>
          <a:p>
            <a:pPr marL="800100" lvl="1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2000" dirty="0" smtClean="0"/>
              <a:t>Process </a:t>
            </a:r>
            <a:r>
              <a:rPr lang="en-US" sz="2000" dirty="0"/>
              <a:t>set-up – Process information and environmental effects on process </a:t>
            </a:r>
            <a:endParaRPr lang="en-US" sz="2000" dirty="0" smtClean="0"/>
          </a:p>
          <a:p>
            <a:pPr marL="1257300" lvl="2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2000" dirty="0" smtClean="0"/>
              <a:t>Information of physical devices to generate digital twins</a:t>
            </a:r>
          </a:p>
          <a:p>
            <a:pPr marL="1257300" lvl="2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2000" dirty="0" smtClean="0"/>
              <a:t>Optimization </a:t>
            </a:r>
            <a:r>
              <a:rPr lang="en-US" sz="2000" dirty="0"/>
              <a:t>of processes by </a:t>
            </a:r>
            <a:r>
              <a:rPr lang="en-US" sz="2000" dirty="0" smtClean="0"/>
              <a:t>monitoring and standardization </a:t>
            </a:r>
            <a:r>
              <a:rPr lang="en-US" sz="2000" dirty="0"/>
              <a:t>(humidity/temp</a:t>
            </a:r>
            <a:r>
              <a:rPr lang="en-US" sz="2000" dirty="0" smtClean="0"/>
              <a:t>)</a:t>
            </a:r>
            <a:endParaRPr lang="en-SG" sz="2000" dirty="0"/>
          </a:p>
          <a:p>
            <a:pPr marL="800100" lvl="1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2000" dirty="0" err="1" smtClean="0"/>
              <a:t>HS&amp;E</a:t>
            </a:r>
            <a:r>
              <a:rPr lang="en-US" sz="2000" dirty="0" smtClean="0"/>
              <a:t> – Optimal conditions (environment) for humans to interact</a:t>
            </a:r>
          </a:p>
          <a:p>
            <a:pPr marL="800100" lvl="1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2000" dirty="0" smtClean="0"/>
              <a:t>Energy consumption – Extended hours of utilization</a:t>
            </a:r>
          </a:p>
        </p:txBody>
      </p:sp>
      <p:pic>
        <p:nvPicPr>
          <p:cNvPr id="1028" name="Picture 4" descr="Image result for aluminum hazard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752"/>
          <a:stretch/>
        </p:blipFill>
        <p:spPr bwMode="auto">
          <a:xfrm>
            <a:off x="9523448" y="4012442"/>
            <a:ext cx="2304025" cy="269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CO2 illnes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0819" y="5461686"/>
            <a:ext cx="1430350" cy="1430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harmful dust particle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67" y="2920552"/>
            <a:ext cx="4338955" cy="244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Energy waste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66"/>
          <a:stretch/>
        </p:blipFill>
        <p:spPr bwMode="auto">
          <a:xfrm>
            <a:off x="9702761" y="2614107"/>
            <a:ext cx="1860941" cy="111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735" y="4174354"/>
            <a:ext cx="4110399" cy="2312099"/>
          </a:xfrm>
          <a:prstGeom prst="rect">
            <a:avLst/>
          </a:prstGeom>
        </p:spPr>
      </p:pic>
      <p:pic>
        <p:nvPicPr>
          <p:cNvPr id="2050" name="Picture 2" descr="Image result for digital twin robot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5" r="6451" b="11119"/>
          <a:stretch/>
        </p:blipFill>
        <p:spPr bwMode="auto">
          <a:xfrm>
            <a:off x="5857085" y="2677822"/>
            <a:ext cx="2787650" cy="139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11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Proposed Methodology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383109288"/>
              </p:ext>
            </p:extLst>
          </p:nvPr>
        </p:nvGraphicFramePr>
        <p:xfrm>
          <a:off x="780221" y="873577"/>
          <a:ext cx="10403558" cy="8280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06476129"/>
              </p:ext>
            </p:extLst>
          </p:nvPr>
        </p:nvGraphicFramePr>
        <p:xfrm>
          <a:off x="1647583" y="1855477"/>
          <a:ext cx="2538445" cy="44667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757178021"/>
              </p:ext>
            </p:extLst>
          </p:nvPr>
        </p:nvGraphicFramePr>
        <p:xfrm>
          <a:off x="5126279" y="1855477"/>
          <a:ext cx="2538445" cy="44667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159328978"/>
              </p:ext>
            </p:extLst>
          </p:nvPr>
        </p:nvGraphicFramePr>
        <p:xfrm>
          <a:off x="8604975" y="1855477"/>
          <a:ext cx="2538445" cy="44667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</p:spTree>
    <p:extLst>
      <p:ext uri="{BB962C8B-B14F-4D97-AF65-F5344CB8AC3E}">
        <p14:creationId xmlns:p14="http://schemas.microsoft.com/office/powerpoint/2010/main" val="107140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Proposed Methodology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35659" y="732650"/>
            <a:ext cx="10150393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Integration of IIoT concepts:</a:t>
            </a:r>
          </a:p>
          <a:p>
            <a:pPr marL="800100" lvl="1" indent="-342900">
              <a:buClr>
                <a:srgbClr val="00B050"/>
              </a:buClr>
              <a:buFont typeface="Wingdings" panose="05000000000000000000"/>
              <a:buChar char="§"/>
            </a:pPr>
            <a:r>
              <a:rPr lang="en-US" dirty="0" smtClean="0"/>
              <a:t>Sensor selection and integration to </a:t>
            </a:r>
            <a:r>
              <a:rPr lang="en-US" dirty="0" err="1" smtClean="0"/>
              <a:t>IPC</a:t>
            </a:r>
            <a:endParaRPr lang="en-US" dirty="0" smtClean="0"/>
          </a:p>
          <a:p>
            <a:pPr marL="800100" lvl="1" indent="-342900">
              <a:buClr>
                <a:srgbClr val="00B050"/>
              </a:buClr>
              <a:buFont typeface="Wingdings" panose="05000000000000000000"/>
              <a:buChar char="§"/>
            </a:pPr>
            <a:r>
              <a:rPr lang="en-US" dirty="0" smtClean="0"/>
              <a:t>Data extraction and collection / Data streaming to cloud services</a:t>
            </a:r>
          </a:p>
          <a:p>
            <a:pPr marL="800100" lvl="1" indent="-342900">
              <a:buClr>
                <a:srgbClr val="00B050"/>
              </a:buClr>
              <a:buFont typeface="Wingdings" panose="05000000000000000000"/>
              <a:buChar char="§"/>
            </a:pPr>
            <a:r>
              <a:rPr lang="en-US" dirty="0" smtClean="0"/>
              <a:t>Data visualization / Dedicated dashboard</a:t>
            </a:r>
          </a:p>
          <a:p>
            <a:pPr marL="342900" indent="-342900">
              <a:buClr>
                <a:srgbClr val="00B050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Development of software applications for robot data retrieval with GUI to:</a:t>
            </a:r>
            <a:endParaRPr lang="en-SG" dirty="0" smtClean="0"/>
          </a:p>
          <a:p>
            <a:pPr marL="800100" lvl="1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SG" dirty="0" smtClean="0"/>
              <a:t>Connectivity between robot controllers and PC application. The system will be able to:</a:t>
            </a:r>
          </a:p>
          <a:p>
            <a:pPr marL="1257300" lvl="2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US" sz="1600" dirty="0" smtClean="0"/>
              <a:t>Read </a:t>
            </a:r>
            <a:r>
              <a:rPr lang="en-GB" sz="1600" dirty="0" smtClean="0"/>
              <a:t>robot pose frames, joint values, robot state and select IO signals </a:t>
            </a:r>
          </a:p>
          <a:p>
            <a:pPr marL="1257300" lvl="2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1600" dirty="0" smtClean="0"/>
              <a:t>Define format for packing data prior to publishing. The same format to be used for unpacking at destination </a:t>
            </a:r>
          </a:p>
          <a:p>
            <a:pPr marL="1257300" lvl="2" indent="-342900"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en-GB" sz="1600" dirty="0" smtClean="0"/>
              <a:t>Publish data to remote server via TCP/IP connection </a:t>
            </a:r>
          </a:p>
        </p:txBody>
      </p:sp>
      <p:grpSp>
        <p:nvGrpSpPr>
          <p:cNvPr id="108" name="Group 107"/>
          <p:cNvGrpSpPr/>
          <p:nvPr/>
        </p:nvGrpSpPr>
        <p:grpSpPr>
          <a:xfrm>
            <a:off x="135466" y="3471861"/>
            <a:ext cx="11916054" cy="3401593"/>
            <a:chOff x="135466" y="3471861"/>
            <a:chExt cx="11916054" cy="3401593"/>
          </a:xfrm>
        </p:grpSpPr>
        <p:grpSp>
          <p:nvGrpSpPr>
            <p:cNvPr id="7" name="Group 6"/>
            <p:cNvGrpSpPr>
              <a:grpSpLocks noChangeAspect="1"/>
            </p:cNvGrpSpPr>
            <p:nvPr/>
          </p:nvGrpSpPr>
          <p:grpSpPr>
            <a:xfrm>
              <a:off x="135466" y="3471861"/>
              <a:ext cx="7216311" cy="3401593"/>
              <a:chOff x="1859123" y="1949493"/>
              <a:chExt cx="9426921" cy="4443619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1859123" y="1949493"/>
                <a:ext cx="9426921" cy="4443619"/>
                <a:chOff x="2276218" y="1995059"/>
                <a:chExt cx="9426921" cy="4443619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8673857" y="5244086"/>
                  <a:ext cx="1091423" cy="1145093"/>
                  <a:chOff x="8673857" y="5244086"/>
                  <a:chExt cx="1091423" cy="1145093"/>
                </a:xfrm>
              </p:grpSpPr>
              <p:grpSp>
                <p:nvGrpSpPr>
                  <p:cNvPr id="71" name="Group 70"/>
                  <p:cNvGrpSpPr/>
                  <p:nvPr/>
                </p:nvGrpSpPr>
                <p:grpSpPr>
                  <a:xfrm>
                    <a:off x="8800518" y="5244086"/>
                    <a:ext cx="785966" cy="841274"/>
                    <a:chOff x="4576446" y="1766868"/>
                    <a:chExt cx="2010082" cy="2151529"/>
                  </a:xfrm>
                </p:grpSpPr>
                <p:sp>
                  <p:nvSpPr>
                    <p:cNvPr id="73" name="Rectangle 72"/>
                    <p:cNvSpPr/>
                    <p:nvPr/>
                  </p:nvSpPr>
                  <p:spPr>
                    <a:xfrm>
                      <a:off x="4576446" y="1766868"/>
                      <a:ext cx="2010082" cy="2151529"/>
                    </a:xfrm>
                    <a:prstGeom prst="rect">
                      <a:avLst/>
                    </a:prstGeom>
                    <a:ln w="28575"/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/>
                    </a:p>
                  </p:txBody>
                </p:sp>
                <p:sp>
                  <p:nvSpPr>
                    <p:cNvPr id="74" name="Rectangle 73"/>
                    <p:cNvSpPr/>
                    <p:nvPr/>
                  </p:nvSpPr>
                  <p:spPr>
                    <a:xfrm>
                      <a:off x="4694524" y="1855739"/>
                      <a:ext cx="290345" cy="1928190"/>
                    </a:xfrm>
                    <a:prstGeom prst="rect">
                      <a:avLst/>
                    </a:prstGeom>
                    <a:ln w="28575"/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/>
                    </a:p>
                  </p:txBody>
                </p:sp>
                <p:sp>
                  <p:nvSpPr>
                    <p:cNvPr id="75" name="Oval 74"/>
                    <p:cNvSpPr/>
                    <p:nvPr/>
                  </p:nvSpPr>
                  <p:spPr>
                    <a:xfrm>
                      <a:off x="4767977" y="2170279"/>
                      <a:ext cx="143435" cy="143435"/>
                    </a:xfrm>
                    <a:prstGeom prst="ellipse">
                      <a:avLst/>
                    </a:prstGeom>
                    <a:solidFill>
                      <a:srgbClr val="CC0000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/>
                    </a:p>
                  </p:txBody>
                </p:sp>
              </p:grpSp>
              <p:sp>
                <p:nvSpPr>
                  <p:cNvPr id="72" name="TextBox 71"/>
                  <p:cNvSpPr txBox="1"/>
                  <p:nvPr/>
                </p:nvSpPr>
                <p:spPr>
                  <a:xfrm>
                    <a:off x="8673857" y="6067532"/>
                    <a:ext cx="1091423" cy="32164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000" dirty="0" smtClean="0"/>
                      <a:t>ABB IRC5 (1)</a:t>
                    </a:r>
                    <a:endParaRPr lang="en-SG" sz="1000" dirty="0"/>
                  </a:p>
                </p:txBody>
              </p:sp>
            </p:grpSp>
            <p:cxnSp>
              <p:nvCxnSpPr>
                <p:cNvPr id="12" name="Straight Arrow Connector 11"/>
                <p:cNvCxnSpPr>
                  <a:stCxn id="51" idx="3"/>
                </p:cNvCxnSpPr>
                <p:nvPr/>
              </p:nvCxnSpPr>
              <p:spPr>
                <a:xfrm flipV="1">
                  <a:off x="8043117" y="5993380"/>
                  <a:ext cx="728482" cy="6439"/>
                </a:xfrm>
                <a:prstGeom prst="straightConnector1">
                  <a:avLst/>
                </a:prstGeom>
                <a:ln w="38100">
                  <a:solidFill>
                    <a:schemeClr val="tx1">
                      <a:lumMod val="50000"/>
                      <a:lumOff val="50000"/>
                    </a:schemeClr>
                  </a:solidFill>
                  <a:headEnd type="triangle"/>
                  <a:tailEnd type="triangle"/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grpSp>
              <p:nvGrpSpPr>
                <p:cNvPr id="13" name="Group 12"/>
                <p:cNvGrpSpPr/>
                <p:nvPr/>
              </p:nvGrpSpPr>
              <p:grpSpPr>
                <a:xfrm>
                  <a:off x="9193502" y="4578634"/>
                  <a:ext cx="1258177" cy="665452"/>
                  <a:chOff x="9193502" y="4578634"/>
                  <a:chExt cx="1258177" cy="665452"/>
                </a:xfrm>
              </p:grpSpPr>
              <p:sp>
                <p:nvSpPr>
                  <p:cNvPr id="69" name="TextBox 68"/>
                  <p:cNvSpPr txBox="1"/>
                  <p:nvPr/>
                </p:nvSpPr>
                <p:spPr>
                  <a:xfrm>
                    <a:off x="9741480" y="4818591"/>
                    <a:ext cx="710199" cy="33182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000" dirty="0" smtClean="0"/>
                      <a:t>TCP/IP</a:t>
                    </a:r>
                    <a:endParaRPr lang="en-SG" sz="1000" dirty="0"/>
                  </a:p>
                </p:txBody>
              </p:sp>
              <p:cxnSp>
                <p:nvCxnSpPr>
                  <p:cNvPr id="70" name="Straight Arrow Connector 69"/>
                  <p:cNvCxnSpPr>
                    <a:stCxn id="32" idx="3"/>
                    <a:endCxn id="73" idx="0"/>
                  </p:cNvCxnSpPr>
                  <p:nvPr/>
                </p:nvCxnSpPr>
                <p:spPr>
                  <a:xfrm flipH="1">
                    <a:off x="9193502" y="4578634"/>
                    <a:ext cx="877207" cy="665452"/>
                  </a:xfrm>
                  <a:prstGeom prst="straightConnector1">
                    <a:avLst/>
                  </a:prstGeom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triangle"/>
                    <a:tailEnd type="triangle"/>
                  </a:ln>
                </p:spPr>
                <p:style>
                  <a:lnRef idx="3">
                    <a:schemeClr val="accent2"/>
                  </a:lnRef>
                  <a:fillRef idx="0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4" name="Group 13"/>
                <p:cNvGrpSpPr/>
                <p:nvPr/>
              </p:nvGrpSpPr>
              <p:grpSpPr>
                <a:xfrm>
                  <a:off x="2276218" y="2708697"/>
                  <a:ext cx="6248571" cy="3729981"/>
                  <a:chOff x="2276218" y="2708697"/>
                  <a:chExt cx="6248571" cy="3729981"/>
                </a:xfrm>
              </p:grpSpPr>
              <p:sp>
                <p:nvSpPr>
                  <p:cNvPr id="38" name="TextBox 37"/>
                  <p:cNvSpPr txBox="1"/>
                  <p:nvPr/>
                </p:nvSpPr>
                <p:spPr>
                  <a:xfrm>
                    <a:off x="7173744" y="6106853"/>
                    <a:ext cx="800069" cy="33182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000" dirty="0" smtClean="0"/>
                      <a:t>ABB IRB</a:t>
                    </a:r>
                    <a:endParaRPr lang="en-SG" sz="1000" dirty="0"/>
                  </a:p>
                </p:txBody>
              </p:sp>
              <p:grpSp>
                <p:nvGrpSpPr>
                  <p:cNvPr id="39" name="Group 38"/>
                  <p:cNvGrpSpPr/>
                  <p:nvPr/>
                </p:nvGrpSpPr>
                <p:grpSpPr>
                  <a:xfrm rot="1443630">
                    <a:off x="8003622" y="2708697"/>
                    <a:ext cx="521167" cy="369478"/>
                    <a:chOff x="12683346" y="2821350"/>
                    <a:chExt cx="750143" cy="690583"/>
                  </a:xfrm>
                  <a:solidFill>
                    <a:srgbClr val="0070C0"/>
                  </a:solidFill>
                </p:grpSpPr>
                <p:sp>
                  <p:nvSpPr>
                    <p:cNvPr id="66" name="Oval 65"/>
                    <p:cNvSpPr/>
                    <p:nvPr/>
                  </p:nvSpPr>
                  <p:spPr>
                    <a:xfrm>
                      <a:off x="12828326" y="3281840"/>
                      <a:ext cx="230092" cy="230093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/>
                    </a:p>
                  </p:txBody>
                </p:sp>
                <p:sp>
                  <p:nvSpPr>
                    <p:cNvPr id="67" name="Block Arc 66"/>
                    <p:cNvSpPr/>
                    <p:nvPr/>
                  </p:nvSpPr>
                  <p:spPr>
                    <a:xfrm rot="1163591">
                      <a:off x="12772467" y="3063971"/>
                      <a:ext cx="430306" cy="430307"/>
                    </a:xfrm>
                    <a:prstGeom prst="blockArc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68" name="Block Arc 67"/>
                    <p:cNvSpPr/>
                    <p:nvPr/>
                  </p:nvSpPr>
                  <p:spPr>
                    <a:xfrm rot="1198060">
                      <a:off x="12683346" y="2821350"/>
                      <a:ext cx="750143" cy="568037"/>
                    </a:xfrm>
                    <a:prstGeom prst="blockArc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40" name="Rectangle 39"/>
                  <p:cNvSpPr/>
                  <p:nvPr/>
                </p:nvSpPr>
                <p:spPr>
                  <a:xfrm>
                    <a:off x="2276218" y="3046475"/>
                    <a:ext cx="5768481" cy="3037692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SG" sz="1000"/>
                  </a:p>
                </p:txBody>
              </p:sp>
              <p:pic>
                <p:nvPicPr>
                  <p:cNvPr id="41" name="Picture 40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15612" t="4284" r="11801"/>
                  <a:stretch/>
                </p:blipFill>
                <p:spPr>
                  <a:xfrm>
                    <a:off x="6008738" y="3096943"/>
                    <a:ext cx="580768" cy="875477"/>
                  </a:xfrm>
                  <a:prstGeom prst="rect">
                    <a:avLst/>
                  </a:prstGeom>
                </p:spPr>
              </p:pic>
              <p:pic>
                <p:nvPicPr>
                  <p:cNvPr id="42" name="Picture 41"/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2299072" y="5165221"/>
                    <a:ext cx="828675" cy="904875"/>
                  </a:xfrm>
                  <a:prstGeom prst="rect">
                    <a:avLst/>
                  </a:prstGeom>
                </p:spPr>
              </p:pic>
              <p:pic>
                <p:nvPicPr>
                  <p:cNvPr id="43" name="Picture 42"/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9594" b="11076"/>
                  <a:stretch/>
                </p:blipFill>
                <p:spPr>
                  <a:xfrm>
                    <a:off x="2309679" y="3067017"/>
                    <a:ext cx="818068" cy="940168"/>
                  </a:xfrm>
                  <a:prstGeom prst="rect">
                    <a:avLst/>
                  </a:prstGeom>
                </p:spPr>
              </p:pic>
              <p:pic>
                <p:nvPicPr>
                  <p:cNvPr id="44" name="Picture 43"/>
                  <p:cNvPicPr>
                    <a:picLocks noChangeAspect="1"/>
                  </p:cNvPicPr>
                  <p:nvPr/>
                </p:nvPicPr>
                <p:blipFill rotWithShape="1">
                  <a:blip r:embed="rId5"/>
                  <a:srcRect t="4746"/>
                  <a:stretch/>
                </p:blipFill>
                <p:spPr>
                  <a:xfrm>
                    <a:off x="2337171" y="4129817"/>
                    <a:ext cx="752475" cy="871007"/>
                  </a:xfrm>
                  <a:prstGeom prst="rect">
                    <a:avLst/>
                  </a:prstGeom>
                </p:spPr>
              </p:pic>
              <p:grpSp>
                <p:nvGrpSpPr>
                  <p:cNvPr id="45" name="Group 44"/>
                  <p:cNvGrpSpPr/>
                  <p:nvPr/>
                </p:nvGrpSpPr>
                <p:grpSpPr>
                  <a:xfrm>
                    <a:off x="3548315" y="4306478"/>
                    <a:ext cx="3082925" cy="1763618"/>
                    <a:chOff x="3548315" y="4306478"/>
                    <a:chExt cx="3082925" cy="1763618"/>
                  </a:xfrm>
                </p:grpSpPr>
                <p:grpSp>
                  <p:nvGrpSpPr>
                    <p:cNvPr id="61" name="Group 60"/>
                    <p:cNvGrpSpPr/>
                    <p:nvPr/>
                  </p:nvGrpSpPr>
                  <p:grpSpPr>
                    <a:xfrm>
                      <a:off x="3548315" y="5426323"/>
                      <a:ext cx="3082925" cy="643773"/>
                      <a:chOff x="3548315" y="5426323"/>
                      <a:chExt cx="3082925" cy="643773"/>
                    </a:xfrm>
                  </p:grpSpPr>
                  <p:sp>
                    <p:nvSpPr>
                      <p:cNvPr id="63" name="Rounded Rectangle 62"/>
                      <p:cNvSpPr/>
                      <p:nvPr/>
                    </p:nvSpPr>
                    <p:spPr>
                      <a:xfrm>
                        <a:off x="3973776" y="5426323"/>
                        <a:ext cx="2199503" cy="242345"/>
                      </a:xfrm>
                      <a:prstGeom prst="roundRect">
                        <a:avLst/>
                      </a:prstGeom>
                      <a:solidFill>
                        <a:schemeClr val="bg2">
                          <a:lumMod val="5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SG" sz="1000"/>
                      </a:p>
                    </p:txBody>
                  </p:sp>
                  <p:sp>
                    <p:nvSpPr>
                      <p:cNvPr id="64" name="Rectangle 63"/>
                      <p:cNvSpPr/>
                      <p:nvPr/>
                    </p:nvSpPr>
                    <p:spPr>
                      <a:xfrm>
                        <a:off x="4960191" y="5667475"/>
                        <a:ext cx="226671" cy="247997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dk1">
                          <a:shade val="50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SG" sz="1000"/>
                      </a:p>
                    </p:txBody>
                  </p:sp>
                  <p:sp>
                    <p:nvSpPr>
                      <p:cNvPr id="65" name="Rectangle 64"/>
                      <p:cNvSpPr/>
                      <p:nvPr/>
                    </p:nvSpPr>
                    <p:spPr>
                      <a:xfrm>
                        <a:off x="3548315" y="5916665"/>
                        <a:ext cx="3082925" cy="153431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dk1">
                          <a:shade val="50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SG" sz="1000"/>
                      </a:p>
                    </p:txBody>
                  </p:sp>
                </p:grpSp>
                <p:pic>
                  <p:nvPicPr>
                    <p:cNvPr id="62" name="Picture 61"/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tretch>
                      <a:fillRect/>
                    </a:stretch>
                  </p:blipFill>
                  <p:spPr>
                    <a:xfrm>
                      <a:off x="4488377" y="4306478"/>
                      <a:ext cx="1300599" cy="1116581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46" name="Group 45"/>
                  <p:cNvGrpSpPr/>
                  <p:nvPr/>
                </p:nvGrpSpPr>
                <p:grpSpPr>
                  <a:xfrm>
                    <a:off x="4989934" y="4481186"/>
                    <a:ext cx="3053183" cy="1602981"/>
                    <a:chOff x="4989934" y="4481186"/>
                    <a:chExt cx="3053183" cy="1602981"/>
                  </a:xfrm>
                </p:grpSpPr>
                <p:grpSp>
                  <p:nvGrpSpPr>
                    <p:cNvPr id="49" name="Group 48"/>
                    <p:cNvGrpSpPr/>
                    <p:nvPr/>
                  </p:nvGrpSpPr>
                  <p:grpSpPr>
                    <a:xfrm>
                      <a:off x="6448427" y="4481186"/>
                      <a:ext cx="1556795" cy="1412922"/>
                      <a:chOff x="518206" y="1228714"/>
                      <a:chExt cx="3279343" cy="2976279"/>
                    </a:xfrm>
                  </p:grpSpPr>
                  <p:sp>
                    <p:nvSpPr>
                      <p:cNvPr id="53" name="Rounded Rectangle 52"/>
                      <p:cNvSpPr/>
                      <p:nvPr/>
                    </p:nvSpPr>
                    <p:spPr>
                      <a:xfrm rot="18485664">
                        <a:off x="716357" y="1851541"/>
                        <a:ext cx="699247" cy="177047"/>
                      </a:xfrm>
                      <a:prstGeom prst="roundRect">
                        <a:avLst/>
                      </a:prstGeom>
                      <a:solidFill>
                        <a:schemeClr val="accent2"/>
                      </a:solidFill>
                      <a:ln w="28575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SG" sz="1000"/>
                      </a:p>
                    </p:txBody>
                  </p:sp>
                  <p:grpSp>
                    <p:nvGrpSpPr>
                      <p:cNvPr id="54" name="Group 53"/>
                      <p:cNvGrpSpPr/>
                      <p:nvPr/>
                    </p:nvGrpSpPr>
                    <p:grpSpPr>
                      <a:xfrm>
                        <a:off x="998181" y="1228714"/>
                        <a:ext cx="2799368" cy="2976279"/>
                        <a:chOff x="953967" y="1130103"/>
                        <a:chExt cx="2799368" cy="2976279"/>
                      </a:xfrm>
                      <a:solidFill>
                        <a:schemeClr val="accent2"/>
                      </a:solidFill>
                    </p:grpSpPr>
                    <p:sp>
                      <p:nvSpPr>
                        <p:cNvPr id="56" name="Rectangle 55"/>
                        <p:cNvSpPr/>
                        <p:nvPr/>
                      </p:nvSpPr>
                      <p:spPr>
                        <a:xfrm>
                          <a:off x="2605856" y="1729321"/>
                          <a:ext cx="591670" cy="1373020"/>
                        </a:xfrm>
                        <a:prstGeom prst="rect">
                          <a:avLst/>
                        </a:prstGeom>
                        <a:grpFill/>
                        <a:ln w="28575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SG" sz="1000"/>
                        </a:p>
                      </p:txBody>
                    </p:sp>
                    <p:sp>
                      <p:nvSpPr>
                        <p:cNvPr id="57" name="Rectangle 56"/>
                        <p:cNvSpPr/>
                        <p:nvPr/>
                      </p:nvSpPr>
                      <p:spPr>
                        <a:xfrm>
                          <a:off x="1196496" y="1415309"/>
                          <a:ext cx="1832592" cy="462735"/>
                        </a:xfrm>
                        <a:prstGeom prst="rect">
                          <a:avLst/>
                        </a:prstGeom>
                        <a:grpFill/>
                        <a:ln w="28575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SG" sz="1000"/>
                        </a:p>
                      </p:txBody>
                    </p:sp>
                    <p:sp>
                      <p:nvSpPr>
                        <p:cNvPr id="58" name="Oval 57"/>
                        <p:cNvSpPr/>
                        <p:nvPr/>
                      </p:nvSpPr>
                      <p:spPr>
                        <a:xfrm>
                          <a:off x="2426557" y="1130103"/>
                          <a:ext cx="998269" cy="1025601"/>
                        </a:xfrm>
                        <a:prstGeom prst="ellipse">
                          <a:avLst/>
                        </a:prstGeom>
                        <a:grpFill/>
                        <a:ln w="28575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SG" sz="1000"/>
                        </a:p>
                      </p:txBody>
                    </p:sp>
                    <p:sp>
                      <p:nvSpPr>
                        <p:cNvPr id="59" name="Snip Same Side Corner Rectangle 58"/>
                        <p:cNvSpPr/>
                        <p:nvPr/>
                      </p:nvSpPr>
                      <p:spPr>
                        <a:xfrm>
                          <a:off x="2050039" y="3102335"/>
                          <a:ext cx="1703296" cy="1004047"/>
                        </a:xfrm>
                        <a:prstGeom prst="snip2SameRect">
                          <a:avLst/>
                        </a:prstGeom>
                        <a:grpFill/>
                        <a:ln w="28575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SG" sz="1000"/>
                        </a:p>
                      </p:txBody>
                    </p:sp>
                    <p:sp>
                      <p:nvSpPr>
                        <p:cNvPr id="60" name="Oval 59"/>
                        <p:cNvSpPr/>
                        <p:nvPr/>
                      </p:nvSpPr>
                      <p:spPr>
                        <a:xfrm>
                          <a:off x="953967" y="1309397"/>
                          <a:ext cx="619705" cy="674559"/>
                        </a:xfrm>
                        <a:prstGeom prst="ellipse">
                          <a:avLst/>
                        </a:prstGeom>
                        <a:grpFill/>
                        <a:ln w="28575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SG" sz="1000"/>
                        </a:p>
                      </p:txBody>
                    </p:sp>
                  </p:grpSp>
                  <p:sp>
                    <p:nvSpPr>
                      <p:cNvPr id="55" name="Rounded Rectangle 54"/>
                      <p:cNvSpPr/>
                      <p:nvPr/>
                    </p:nvSpPr>
                    <p:spPr>
                      <a:xfrm rot="2026545">
                        <a:off x="518206" y="2075806"/>
                        <a:ext cx="699248" cy="260124"/>
                      </a:xfrm>
                      <a:prstGeom prst="roundRect">
                        <a:avLst/>
                      </a:prstGeom>
                      <a:solidFill>
                        <a:schemeClr val="accent2"/>
                      </a:solidFill>
                      <a:ln w="28575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SG" sz="1000"/>
                      </a:p>
                    </p:txBody>
                  </p:sp>
                </p:grpSp>
                <p:pic>
                  <p:nvPicPr>
                    <p:cNvPr id="50" name="Picture 2" descr="Image result for paint gun AGMD 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7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 rot="12456117" flipH="1">
                      <a:off x="6155645" y="4748080"/>
                      <a:ext cx="663288" cy="541384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51" name="Rectangle 50"/>
                    <p:cNvSpPr/>
                    <p:nvPr/>
                  </p:nvSpPr>
                  <p:spPr>
                    <a:xfrm>
                      <a:off x="7140510" y="5915472"/>
                      <a:ext cx="902607" cy="168695"/>
                    </a:xfrm>
                    <a:prstGeom prst="rect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/>
                    </a:p>
                  </p:txBody>
                </p:sp>
                <p:sp>
                  <p:nvSpPr>
                    <p:cNvPr id="52" name="Isosceles Triangle 51"/>
                    <p:cNvSpPr/>
                    <p:nvPr/>
                  </p:nvSpPr>
                  <p:spPr>
                    <a:xfrm rot="6688946">
                      <a:off x="5418748" y="4110118"/>
                      <a:ext cx="352407" cy="1210036"/>
                    </a:xfrm>
                    <a:prstGeom prst="triangle">
                      <a:avLst/>
                    </a:prstGeom>
                    <a:gradFill flip="none" rotWithShape="1">
                      <a:gsLst>
                        <a:gs pos="0">
                          <a:schemeClr val="bg1"/>
                        </a:gs>
                        <a:gs pos="73000">
                          <a:schemeClr val="accent1">
                            <a:lumMod val="20000"/>
                            <a:lumOff val="80000"/>
                            <a:shade val="67500"/>
                            <a:satMod val="115000"/>
                            <a:alpha val="20000"/>
                          </a:schemeClr>
                        </a:gs>
                        <a:gs pos="100000">
                          <a:schemeClr val="accent1">
                            <a:lumMod val="20000"/>
                            <a:lumOff val="80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/>
                    </a:p>
                  </p:txBody>
                </p:sp>
              </p:grpSp>
              <p:pic>
                <p:nvPicPr>
                  <p:cNvPr id="47" name="Picture 46"/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4193285" y="3058933"/>
                    <a:ext cx="720520" cy="902068"/>
                  </a:xfrm>
                  <a:prstGeom prst="rect">
                    <a:avLst/>
                  </a:prstGeom>
                </p:spPr>
              </p:pic>
              <p:pic>
                <p:nvPicPr>
                  <p:cNvPr id="48" name="Picture 47"/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7411762" y="3077668"/>
                    <a:ext cx="601980" cy="852805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5" name="Group 14"/>
                <p:cNvGrpSpPr/>
                <p:nvPr/>
              </p:nvGrpSpPr>
              <p:grpSpPr>
                <a:xfrm>
                  <a:off x="9770335" y="4034322"/>
                  <a:ext cx="917106" cy="2072834"/>
                  <a:chOff x="9770335" y="4034322"/>
                  <a:chExt cx="917106" cy="2072834"/>
                </a:xfrm>
              </p:grpSpPr>
              <p:pic>
                <p:nvPicPr>
                  <p:cNvPr id="30" name="Picture 29"/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9770335" y="5211804"/>
                    <a:ext cx="657225" cy="895352"/>
                  </a:xfrm>
                  <a:prstGeom prst="rect">
                    <a:avLst/>
                  </a:prstGeom>
                </p:spPr>
              </p:pic>
              <p:grpSp>
                <p:nvGrpSpPr>
                  <p:cNvPr id="31" name="Group 30"/>
                  <p:cNvGrpSpPr/>
                  <p:nvPr/>
                </p:nvGrpSpPr>
                <p:grpSpPr>
                  <a:xfrm>
                    <a:off x="9947721" y="4034322"/>
                    <a:ext cx="739720" cy="616930"/>
                    <a:chOff x="9947721" y="4034322"/>
                    <a:chExt cx="739720" cy="616930"/>
                  </a:xfrm>
                </p:grpSpPr>
                <p:sp>
                  <p:nvSpPr>
                    <p:cNvPr id="32" name="Rectangle 31"/>
                    <p:cNvSpPr/>
                    <p:nvPr/>
                  </p:nvSpPr>
                  <p:spPr>
                    <a:xfrm rot="5400000">
                      <a:off x="9798552" y="4183491"/>
                      <a:ext cx="544312" cy="245973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/>
                    </a:p>
                  </p:txBody>
                </p:sp>
                <p:sp>
                  <p:nvSpPr>
                    <p:cNvPr id="33" name="TextBox 32"/>
                    <p:cNvSpPr txBox="1"/>
                    <p:nvPr/>
                  </p:nvSpPr>
                  <p:spPr>
                    <a:xfrm>
                      <a:off x="10203218" y="4329605"/>
                      <a:ext cx="484223" cy="32164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00" dirty="0" err="1" smtClean="0"/>
                        <a:t>IPC</a:t>
                      </a:r>
                      <a:endParaRPr lang="en-SG" sz="1000" dirty="0"/>
                    </a:p>
                  </p:txBody>
                </p:sp>
                <p:cxnSp>
                  <p:nvCxnSpPr>
                    <p:cNvPr id="34" name="Straight Connector 33"/>
                    <p:cNvCxnSpPr/>
                    <p:nvPr/>
                  </p:nvCxnSpPr>
                  <p:spPr>
                    <a:xfrm>
                      <a:off x="9992698" y="4165122"/>
                      <a:ext cx="156031" cy="0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" name="Straight Connector 34"/>
                    <p:cNvCxnSpPr/>
                    <p:nvPr/>
                  </p:nvCxnSpPr>
                  <p:spPr>
                    <a:xfrm>
                      <a:off x="9992698" y="4363886"/>
                      <a:ext cx="156031" cy="0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Straight Connector 35"/>
                    <p:cNvCxnSpPr/>
                    <p:nvPr/>
                  </p:nvCxnSpPr>
                  <p:spPr>
                    <a:xfrm>
                      <a:off x="9992698" y="4417979"/>
                      <a:ext cx="156031" cy="0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" name="Straight Connector 36"/>
                    <p:cNvCxnSpPr/>
                    <p:nvPr/>
                  </p:nvCxnSpPr>
                  <p:spPr>
                    <a:xfrm>
                      <a:off x="9992698" y="4469952"/>
                      <a:ext cx="156031" cy="0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16" name="TextBox 15"/>
                <p:cNvSpPr txBox="1"/>
                <p:nvPr/>
              </p:nvSpPr>
              <p:spPr>
                <a:xfrm>
                  <a:off x="2276218" y="6074745"/>
                  <a:ext cx="4523886" cy="3318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* Example of environment monitoring and process control.</a:t>
                  </a:r>
                  <a:endParaRPr lang="en-SG" sz="1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7" name="Group 16"/>
                <p:cNvGrpSpPr/>
                <p:nvPr/>
              </p:nvGrpSpPr>
              <p:grpSpPr>
                <a:xfrm>
                  <a:off x="9280370" y="3545936"/>
                  <a:ext cx="802372" cy="488386"/>
                  <a:chOff x="9280370" y="3545936"/>
                  <a:chExt cx="802372" cy="488386"/>
                </a:xfrm>
              </p:grpSpPr>
              <p:cxnSp>
                <p:nvCxnSpPr>
                  <p:cNvPr id="28" name="Straight Arrow Connector 27"/>
                  <p:cNvCxnSpPr>
                    <a:stCxn id="25" idx="3"/>
                    <a:endCxn id="32" idx="1"/>
                  </p:cNvCxnSpPr>
                  <p:nvPr/>
                </p:nvCxnSpPr>
                <p:spPr>
                  <a:xfrm>
                    <a:off x="10070715" y="3545936"/>
                    <a:ext cx="1" cy="488386"/>
                  </a:xfrm>
                  <a:prstGeom prst="straightConnector1">
                    <a:avLst/>
                  </a:prstGeom>
                  <a:ln w="38100">
                    <a:headEnd type="triangle"/>
                    <a:tailEnd type="triangle"/>
                  </a:ln>
                </p:spPr>
                <p:style>
                  <a:lnRef idx="3">
                    <a:schemeClr val="accent2"/>
                  </a:lnRef>
                  <a:fillRef idx="0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" name="TextBox 28"/>
                  <p:cNvSpPr txBox="1"/>
                  <p:nvPr/>
                </p:nvSpPr>
                <p:spPr>
                  <a:xfrm>
                    <a:off x="9280370" y="3657291"/>
                    <a:ext cx="802372" cy="33182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000" dirty="0" err="1" smtClean="0"/>
                      <a:t>OPC</a:t>
                    </a:r>
                    <a:r>
                      <a:rPr lang="en-US" sz="1000" dirty="0" smtClean="0"/>
                      <a:t>-UA</a:t>
                    </a:r>
                    <a:endParaRPr lang="en-SG" sz="1000" dirty="0"/>
                  </a:p>
                </p:txBody>
              </p:sp>
            </p:grpSp>
            <p:grpSp>
              <p:nvGrpSpPr>
                <p:cNvPr id="18" name="Group 17"/>
                <p:cNvGrpSpPr/>
                <p:nvPr/>
              </p:nvGrpSpPr>
              <p:grpSpPr>
                <a:xfrm>
                  <a:off x="9660738" y="3046475"/>
                  <a:ext cx="2042401" cy="770481"/>
                  <a:chOff x="9660738" y="3046475"/>
                  <a:chExt cx="2042401" cy="770481"/>
                </a:xfrm>
              </p:grpSpPr>
              <p:grpSp>
                <p:nvGrpSpPr>
                  <p:cNvPr id="23" name="Group 22"/>
                  <p:cNvGrpSpPr/>
                  <p:nvPr/>
                </p:nvGrpSpPr>
                <p:grpSpPr>
                  <a:xfrm>
                    <a:off x="9660738" y="3046475"/>
                    <a:ext cx="819924" cy="499461"/>
                    <a:chOff x="8204200" y="3237025"/>
                    <a:chExt cx="819924" cy="499461"/>
                  </a:xfrm>
                </p:grpSpPr>
                <p:sp>
                  <p:nvSpPr>
                    <p:cNvPr id="25" name="Rectangle 24"/>
                    <p:cNvSpPr/>
                    <p:nvPr/>
                  </p:nvSpPr>
                  <p:spPr>
                    <a:xfrm rot="5400000">
                      <a:off x="8508369" y="3220731"/>
                      <a:ext cx="211586" cy="819924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SG" sz="1000"/>
                    </a:p>
                  </p:txBody>
                </p:sp>
                <p:cxnSp>
                  <p:nvCxnSpPr>
                    <p:cNvPr id="26" name="Straight Connector 25"/>
                    <p:cNvCxnSpPr/>
                    <p:nvPr/>
                  </p:nvCxnSpPr>
                  <p:spPr>
                    <a:xfrm flipV="1">
                      <a:off x="8976240" y="3237025"/>
                      <a:ext cx="20920" cy="287875"/>
                    </a:xfrm>
                    <a:prstGeom prst="line">
                      <a:avLst/>
                    </a:prstGeom>
                    <a:ln w="190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" name="Straight Connector 26"/>
                    <p:cNvCxnSpPr/>
                    <p:nvPr/>
                  </p:nvCxnSpPr>
                  <p:spPr>
                    <a:xfrm flipV="1">
                      <a:off x="8322668" y="3632548"/>
                      <a:ext cx="592725" cy="0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4" name="TextBox 23"/>
                  <p:cNvSpPr txBox="1"/>
                  <p:nvPr/>
                </p:nvSpPr>
                <p:spPr>
                  <a:xfrm>
                    <a:off x="10352979" y="3086941"/>
                    <a:ext cx="1350160" cy="73001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00" dirty="0" smtClean="0"/>
                      <a:t>Gateway / Ex. </a:t>
                    </a:r>
                    <a:r>
                      <a:rPr lang="en-US" sz="1000" dirty="0" err="1" smtClean="0"/>
                      <a:t>Mindconnect</a:t>
                    </a:r>
                    <a:r>
                      <a:rPr lang="en-US" sz="1000" dirty="0" smtClean="0"/>
                      <a:t> </a:t>
                    </a:r>
                    <a:r>
                      <a:rPr lang="en-US" sz="1000" dirty="0" err="1" smtClean="0"/>
                      <a:t>nano</a:t>
                    </a:r>
                    <a:endParaRPr lang="en-SG" sz="1000" dirty="0"/>
                  </a:p>
                </p:txBody>
              </p:sp>
            </p:grpSp>
            <p:pic>
              <p:nvPicPr>
                <p:cNvPr id="19" name="Picture 2" descr="Image result for cloud IoT symbol,"/>
                <p:cNvPicPr>
                  <a:picLocks noChangeAspect="1" noChangeArrowheads="1"/>
                </p:cNvPicPr>
                <p:nvPr/>
              </p:nvPicPr>
              <p:blipFill>
                <a:blip r:embed="rId1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84431" y="1995059"/>
                  <a:ext cx="972557" cy="97255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20" name="Group 19"/>
                <p:cNvGrpSpPr/>
                <p:nvPr/>
              </p:nvGrpSpPr>
              <p:grpSpPr>
                <a:xfrm>
                  <a:off x="9058591" y="2967616"/>
                  <a:ext cx="1012122" cy="366734"/>
                  <a:chOff x="9058591" y="2967616"/>
                  <a:chExt cx="1012122" cy="366734"/>
                </a:xfrm>
              </p:grpSpPr>
              <p:sp>
                <p:nvSpPr>
                  <p:cNvPr id="21" name="TextBox 20"/>
                  <p:cNvSpPr txBox="1"/>
                  <p:nvPr/>
                </p:nvSpPr>
                <p:spPr>
                  <a:xfrm>
                    <a:off x="9058591" y="2969986"/>
                    <a:ext cx="857862" cy="32164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00" dirty="0" smtClean="0"/>
                      <a:t>To Cloud</a:t>
                    </a:r>
                    <a:endParaRPr lang="en-SG" sz="1000" dirty="0"/>
                  </a:p>
                </p:txBody>
              </p:sp>
              <p:cxnSp>
                <p:nvCxnSpPr>
                  <p:cNvPr id="22" name="Straight Arrow Connector 21"/>
                  <p:cNvCxnSpPr>
                    <a:stCxn id="19" idx="2"/>
                    <a:endCxn id="25" idx="1"/>
                  </p:cNvCxnSpPr>
                  <p:nvPr/>
                </p:nvCxnSpPr>
                <p:spPr>
                  <a:xfrm>
                    <a:off x="10070713" y="2967616"/>
                    <a:ext cx="0" cy="366734"/>
                  </a:xfrm>
                  <a:prstGeom prst="straightConnector1">
                    <a:avLst/>
                  </a:prstGeom>
                  <a:ln w="38100">
                    <a:headEnd type="triangle"/>
                    <a:tailEnd type="triangle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9" name="Straight Arrow Connector 8"/>
              <p:cNvCxnSpPr>
                <a:endCxn id="32" idx="2"/>
              </p:cNvCxnSpPr>
              <p:nvPr/>
            </p:nvCxnSpPr>
            <p:spPr>
              <a:xfrm>
                <a:off x="7623959" y="4260911"/>
                <a:ext cx="1906668" cy="1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headEnd type="triangle"/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0" name="TextBox 9"/>
              <p:cNvSpPr txBox="1"/>
              <p:nvPr/>
            </p:nvSpPr>
            <p:spPr>
              <a:xfrm>
                <a:off x="8164090" y="4228949"/>
                <a:ext cx="1032791" cy="3216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00" dirty="0" err="1" smtClean="0"/>
                  <a:t>UART</a:t>
                </a:r>
                <a:r>
                  <a:rPr lang="en-US" sz="1000" dirty="0" smtClean="0"/>
                  <a:t>/An In</a:t>
                </a:r>
                <a:endParaRPr lang="en-SG" sz="1000" dirty="0"/>
              </a:p>
            </p:txBody>
          </p:sp>
        </p:grpSp>
        <p:grpSp>
          <p:nvGrpSpPr>
            <p:cNvPr id="107" name="Group 106"/>
            <p:cNvGrpSpPr/>
            <p:nvPr/>
          </p:nvGrpSpPr>
          <p:grpSpPr>
            <a:xfrm>
              <a:off x="6102151" y="4276719"/>
              <a:ext cx="5949369" cy="2573828"/>
              <a:chOff x="6102151" y="4276719"/>
              <a:chExt cx="5949369" cy="2573828"/>
            </a:xfrm>
          </p:grpSpPr>
          <p:pic>
            <p:nvPicPr>
              <p:cNvPr id="1034" name="Picture 10" descr="Image result for spark doodle"/>
              <p:cNvPicPr>
                <a:picLocks noChangeAspect="1" noChangeArrowheads="1"/>
              </p:cNvPicPr>
              <p:nvPr/>
            </p:nvPicPr>
            <p:blipFill rotWithShape="1">
              <a:blip r:embed="rId12" cstate="print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10512" b="81980" l="14067" r="86933">
                            <a14:foregroundMark x1="32400" y1="68328" x2="32400" y2="68328"/>
                            <a14:foregroundMark x1="40533" y1="40410" x2="40533" y2="40410"/>
                            <a14:foregroundMark x1="45933" y1="32491" x2="45933" y2="32491"/>
                            <a14:foregroundMark x1="52400" y1="29556" x2="52400" y2="29556"/>
                            <a14:foregroundMark x1="60200" y1="24369" x2="60200" y2="24369"/>
                            <a14:foregroundMark x1="74533" y1="31468" x2="74533" y2="31468"/>
                            <a14:foregroundMark x1="64067" y1="37338" x2="64067" y2="37338"/>
                            <a14:foregroundMark x1="70600" y1="39249" x2="70600" y2="39249"/>
                            <a14:foregroundMark x1="80467" y1="39044" x2="80467" y2="39044"/>
                            <a14:foregroundMark x1="77267" y1="46143" x2="77267" y2="46143"/>
                            <a14:foregroundMark x1="72267" y1="50580" x2="72267" y2="50580"/>
                            <a14:foregroundMark x1="58000" y1="57338" x2="58000" y2="57338"/>
                            <a14:foregroundMark x1="52067" y1="59727" x2="52067" y2="59727"/>
                            <a14:foregroundMark x1="57933" y1="64369" x2="57933" y2="64369"/>
                            <a14:foregroundMark x1="67800" y1="56451" x2="67800" y2="56451"/>
                            <a14:foregroundMark x1="45667" y1="65461" x2="45667" y2="65461"/>
                            <a14:foregroundMark x1="32867" y1="48942" x2="32867" y2="48942"/>
                            <a14:foregroundMark x1="25533" y1="39249" x2="25533" y2="39249"/>
                            <a14:foregroundMark x1="39067" y1="46553" x2="39067" y2="46553"/>
                            <a14:foregroundMark x1="30933" y1="58157" x2="30933" y2="58157"/>
                            <a14:foregroundMark x1="72333" y1="64846" x2="72333" y2="64846"/>
                            <a14:foregroundMark x1="64067" y1="46143" x2="64067" y2="46143"/>
                            <a14:foregroundMark x1="35333" y1="27304" x2="35333" y2="27304"/>
                            <a14:foregroundMark x1="24467" y1="31536" x2="24467" y2="31536"/>
                            <a14:foregroundMark x1="21200" y1="26007" x2="21200" y2="26007"/>
                            <a14:foregroundMark x1="21467" y1="54198" x2="21467" y2="54198"/>
                            <a14:foregroundMark x1="24733" y1="66894" x2="24733" y2="66894"/>
                            <a14:foregroundMark x1="82600" y1="61706" x2="82600" y2="61706"/>
                            <a14:foregroundMark x1="48600" y1="77474" x2="48600" y2="77474"/>
                            <a14:foregroundMark x1="34067" y1="76655" x2="34067" y2="76655"/>
                            <a14:foregroundMark x1="66400" y1="77406" x2="66400" y2="7740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505" t="9656" r="13387" b="18027"/>
              <a:stretch/>
            </p:blipFill>
            <p:spPr bwMode="auto">
              <a:xfrm>
                <a:off x="8741313" y="5719593"/>
                <a:ext cx="928098" cy="8966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6" name="Picture 2" descr="Image result for welding gun robot"/>
              <p:cNvPicPr>
                <a:picLocks noChangeAspect="1" noChangeArrowheads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4174072" flipH="1" flipV="1">
                <a:off x="8464332" y="5713940"/>
                <a:ext cx="689691" cy="6512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85" name="Straight Arrow Connector 84"/>
              <p:cNvCxnSpPr>
                <a:stCxn id="32" idx="3"/>
                <a:endCxn id="78" idx="0"/>
              </p:cNvCxnSpPr>
              <p:nvPr/>
            </p:nvCxnSpPr>
            <p:spPr>
              <a:xfrm>
                <a:off x="6102151" y="5449589"/>
                <a:ext cx="679538" cy="499688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headEnd type="triangle"/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76" name="Rectangle 75"/>
              <p:cNvSpPr/>
              <p:nvPr/>
            </p:nvSpPr>
            <p:spPr>
              <a:xfrm>
                <a:off x="7635745" y="4276719"/>
                <a:ext cx="4415775" cy="2325355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SG" sz="1000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480860" y="5949277"/>
                <a:ext cx="601657" cy="643996"/>
              </a:xfrm>
              <a:prstGeom prst="rect">
                <a:avLst/>
              </a:prstGeom>
              <a:ln w="28575"/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000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6516203" y="5975878"/>
                <a:ext cx="86906" cy="577146"/>
              </a:xfrm>
              <a:prstGeom prst="rect">
                <a:avLst/>
              </a:prstGeom>
              <a:ln w="28575"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00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6538189" y="6070026"/>
                <a:ext cx="42933" cy="42933"/>
              </a:xfrm>
              <a:prstGeom prst="ellipse">
                <a:avLst/>
              </a:prstGeom>
              <a:solidFill>
                <a:srgbClr val="CC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000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6363945" y="6581897"/>
                <a:ext cx="83548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00" dirty="0" smtClean="0"/>
                  <a:t>ABB IRC5 (2)</a:t>
                </a:r>
                <a:endParaRPr lang="en-SG" sz="1000" dirty="0"/>
              </a:p>
            </p:txBody>
          </p:sp>
          <p:cxnSp>
            <p:nvCxnSpPr>
              <p:cNvPr id="82" name="Straight Arrow Connector 81"/>
              <p:cNvCxnSpPr/>
              <p:nvPr/>
            </p:nvCxnSpPr>
            <p:spPr>
              <a:xfrm flipV="1">
                <a:off x="7090420" y="6479311"/>
                <a:ext cx="557653" cy="4929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headEnd type="triangle"/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4" name="Straight Arrow Connector 83"/>
              <p:cNvCxnSpPr/>
              <p:nvPr/>
            </p:nvCxnSpPr>
            <p:spPr>
              <a:xfrm>
                <a:off x="6196297" y="5241253"/>
                <a:ext cx="1440000" cy="1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headEnd type="triangle"/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97" name="TextBox 96"/>
              <p:cNvSpPr txBox="1"/>
              <p:nvPr/>
            </p:nvSpPr>
            <p:spPr>
              <a:xfrm>
                <a:off x="6593181" y="5216785"/>
                <a:ext cx="79060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00" dirty="0" err="1" smtClean="0"/>
                  <a:t>UART</a:t>
                </a:r>
                <a:r>
                  <a:rPr lang="en-US" sz="1000" dirty="0" smtClean="0"/>
                  <a:t>/An In</a:t>
                </a:r>
                <a:endParaRPr lang="en-SG" sz="1000" dirty="0"/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7642011" y="5351984"/>
                <a:ext cx="1267991" cy="1239738"/>
                <a:chOff x="7642011" y="5349603"/>
                <a:chExt cx="1267991" cy="1239738"/>
              </a:xfrm>
            </p:grpSpPr>
            <p:grpSp>
              <p:nvGrpSpPr>
                <p:cNvPr id="96" name="Group 95"/>
                <p:cNvGrpSpPr/>
                <p:nvPr/>
              </p:nvGrpSpPr>
              <p:grpSpPr>
                <a:xfrm flipH="1">
                  <a:off x="7642011" y="5349603"/>
                  <a:ext cx="1052613" cy="1239738"/>
                  <a:chOff x="7274840" y="5374992"/>
                  <a:chExt cx="1053842" cy="1227083"/>
                </a:xfrm>
              </p:grpSpPr>
              <p:sp>
                <p:nvSpPr>
                  <p:cNvPr id="88" name="Rounded Rectangle 87"/>
                  <p:cNvSpPr/>
                  <p:nvPr/>
                </p:nvSpPr>
                <p:spPr>
                  <a:xfrm rot="18485664">
                    <a:off x="7179955" y="5601330"/>
                    <a:ext cx="254109" cy="64340"/>
                  </a:xfrm>
                  <a:prstGeom prst="roundRect">
                    <a:avLst/>
                  </a:prstGeom>
                  <a:solidFill>
                    <a:schemeClr val="accent2"/>
                  </a:solidFill>
                  <a:ln w="28575">
                    <a:solidFill>
                      <a:schemeClr val="tx1">
                        <a:lumMod val="95000"/>
                        <a:lumOff val="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SG" sz="1000"/>
                  </a:p>
                </p:txBody>
              </p:sp>
              <p:sp>
                <p:nvSpPr>
                  <p:cNvPr id="89" name="Rectangle 88"/>
                  <p:cNvSpPr/>
                  <p:nvPr/>
                </p:nvSpPr>
                <p:spPr>
                  <a:xfrm>
                    <a:off x="7882674" y="5592750"/>
                    <a:ext cx="215015" cy="498962"/>
                  </a:xfrm>
                  <a:prstGeom prst="rect">
                    <a:avLst/>
                  </a:prstGeom>
                  <a:solidFill>
                    <a:schemeClr val="accent2"/>
                  </a:solidFill>
                  <a:ln w="28575">
                    <a:solidFill>
                      <a:schemeClr val="tx1">
                        <a:lumMod val="95000"/>
                        <a:lumOff val="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SG" sz="1000"/>
                  </a:p>
                </p:txBody>
              </p:sp>
              <p:sp>
                <p:nvSpPr>
                  <p:cNvPr id="90" name="Rectangle 89"/>
                  <p:cNvSpPr/>
                  <p:nvPr/>
                </p:nvSpPr>
                <p:spPr>
                  <a:xfrm>
                    <a:off x="7370507" y="5478637"/>
                    <a:ext cx="665972" cy="16816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28575">
                    <a:solidFill>
                      <a:schemeClr val="tx1">
                        <a:lumMod val="95000"/>
                        <a:lumOff val="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SG" sz="1000"/>
                  </a:p>
                </p:txBody>
              </p:sp>
              <p:sp>
                <p:nvSpPr>
                  <p:cNvPr id="91" name="Oval 90"/>
                  <p:cNvSpPr/>
                  <p:nvPr/>
                </p:nvSpPr>
                <p:spPr>
                  <a:xfrm>
                    <a:off x="7817516" y="5374992"/>
                    <a:ext cx="362775" cy="372708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28575">
                    <a:solidFill>
                      <a:schemeClr val="tx1">
                        <a:lumMod val="95000"/>
                        <a:lumOff val="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SG" sz="1000"/>
                  </a:p>
                </p:txBody>
              </p:sp>
              <p:sp>
                <p:nvSpPr>
                  <p:cNvPr id="92" name="Snip Same Side Corner Rectangle 91"/>
                  <p:cNvSpPr/>
                  <p:nvPr/>
                </p:nvSpPr>
                <p:spPr>
                  <a:xfrm>
                    <a:off x="7680688" y="6091710"/>
                    <a:ext cx="618985" cy="364875"/>
                  </a:xfrm>
                  <a:prstGeom prst="snip2SameRect">
                    <a:avLst/>
                  </a:prstGeom>
                  <a:solidFill>
                    <a:schemeClr val="accent2"/>
                  </a:solidFill>
                  <a:ln w="28575">
                    <a:solidFill>
                      <a:schemeClr val="tx1">
                        <a:lumMod val="95000"/>
                        <a:lumOff val="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SG" sz="1000"/>
                  </a:p>
                </p:txBody>
              </p:sp>
              <p:sp>
                <p:nvSpPr>
                  <p:cNvPr id="93" name="Oval 92"/>
                  <p:cNvSpPr/>
                  <p:nvPr/>
                </p:nvSpPr>
                <p:spPr>
                  <a:xfrm>
                    <a:off x="7282371" y="5440148"/>
                    <a:ext cx="225203" cy="245138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28575">
                    <a:solidFill>
                      <a:schemeClr val="tx1">
                        <a:lumMod val="95000"/>
                        <a:lumOff val="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SG" sz="1000"/>
                  </a:p>
                </p:txBody>
              </p:sp>
              <p:sp>
                <p:nvSpPr>
                  <p:cNvPr id="95" name="Rectangle 94"/>
                  <p:cNvSpPr/>
                  <p:nvPr/>
                </p:nvSpPr>
                <p:spPr>
                  <a:xfrm>
                    <a:off x="7637736" y="6472939"/>
                    <a:ext cx="690946" cy="129136"/>
                  </a:xfrm>
                  <a:prstGeom prst="rect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SG" sz="1000"/>
                  </a:p>
                </p:txBody>
              </p:sp>
            </p:grpSp>
            <p:sp>
              <p:nvSpPr>
                <p:cNvPr id="98" name="Rounded Rectangle 97"/>
                <p:cNvSpPr/>
                <p:nvPr/>
              </p:nvSpPr>
              <p:spPr>
                <a:xfrm rot="8573002">
                  <a:off x="8655892" y="5713016"/>
                  <a:ext cx="254110" cy="94530"/>
                </a:xfrm>
                <a:prstGeom prst="roundRect">
                  <a:avLst/>
                </a:prstGeom>
                <a:solidFill>
                  <a:schemeClr val="accent2"/>
                </a:solidFill>
                <a:ln w="285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G" sz="1000"/>
                </a:p>
              </p:txBody>
            </p:sp>
          </p:grpSp>
          <p:pic>
            <p:nvPicPr>
              <p:cNvPr id="100" name="Picture 99"/>
              <p:cNvPicPr>
                <a:picLocks noChangeAspect="1"/>
              </p:cNvPicPr>
              <p:nvPr/>
            </p:nvPicPr>
            <p:blipFill rotWithShape="1">
              <a:blip r:embed="rId2"/>
              <a:srcRect l="15612" t="4284" r="11801"/>
              <a:stretch/>
            </p:blipFill>
            <p:spPr>
              <a:xfrm>
                <a:off x="10313884" y="4375924"/>
                <a:ext cx="444578" cy="670178"/>
              </a:xfrm>
              <a:prstGeom prst="rect">
                <a:avLst/>
              </a:prstGeom>
            </p:spPr>
          </p:pic>
          <p:pic>
            <p:nvPicPr>
              <p:cNvPr id="101" name="Picture 10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01519" y="5896208"/>
                <a:ext cx="634351" cy="692682"/>
              </a:xfrm>
              <a:prstGeom prst="rect">
                <a:avLst/>
              </a:prstGeom>
            </p:spPr>
          </p:pic>
          <p:pic>
            <p:nvPicPr>
              <p:cNvPr id="102" name="Picture 101"/>
              <p:cNvPicPr>
                <a:picLocks noChangeAspect="1"/>
              </p:cNvPicPr>
              <p:nvPr/>
            </p:nvPicPr>
            <p:blipFill rotWithShape="1">
              <a:blip r:embed="rId4"/>
              <a:srcRect l="9594" b="11076"/>
              <a:stretch/>
            </p:blipFill>
            <p:spPr>
              <a:xfrm>
                <a:off x="7691510" y="4327798"/>
                <a:ext cx="626231" cy="719699"/>
              </a:xfrm>
              <a:prstGeom prst="rect">
                <a:avLst/>
              </a:prstGeom>
            </p:spPr>
          </p:pic>
          <p:pic>
            <p:nvPicPr>
              <p:cNvPr id="103" name="Picture 102"/>
              <p:cNvPicPr>
                <a:picLocks noChangeAspect="1"/>
              </p:cNvPicPr>
              <p:nvPr/>
            </p:nvPicPr>
            <p:blipFill rotWithShape="1">
              <a:blip r:embed="rId5"/>
              <a:srcRect t="4746"/>
              <a:stretch/>
            </p:blipFill>
            <p:spPr>
              <a:xfrm>
                <a:off x="11430684" y="5180283"/>
                <a:ext cx="576020" cy="666756"/>
              </a:xfrm>
              <a:prstGeom prst="rect">
                <a:avLst/>
              </a:prstGeom>
            </p:spPr>
          </p:pic>
          <p:pic>
            <p:nvPicPr>
              <p:cNvPr id="104" name="Picture 103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24154" y="4346827"/>
                <a:ext cx="551558" cy="690534"/>
              </a:xfrm>
              <a:prstGeom prst="rect">
                <a:avLst/>
              </a:prstGeom>
            </p:spPr>
          </p:pic>
          <p:pic>
            <p:nvPicPr>
              <p:cNvPr id="105" name="Picture 104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471855" y="4384304"/>
                <a:ext cx="460816" cy="652823"/>
              </a:xfrm>
              <a:prstGeom prst="rect">
                <a:avLst/>
              </a:prstGeom>
            </p:spPr>
          </p:pic>
          <p:sp>
            <p:nvSpPr>
              <p:cNvPr id="109" name="Rectangle 108"/>
              <p:cNvSpPr/>
              <p:nvPr/>
            </p:nvSpPr>
            <p:spPr>
              <a:xfrm>
                <a:off x="8782947" y="6479083"/>
                <a:ext cx="2359980" cy="117452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000"/>
              </a:p>
            </p:txBody>
          </p:sp>
          <p:pic>
            <p:nvPicPr>
              <p:cNvPr id="1032" name="Picture 8" descr="Image result for T joint piping doodle"/>
              <p:cNvPicPr>
                <a:picLocks noChangeAspect="1" noChangeArrowheads="1"/>
              </p:cNvPicPr>
              <p:nvPr/>
            </p:nvPicPr>
            <p:blipFill>
              <a:blip r:embed="rId15" cstate="print"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2667" b="90222" l="1778" r="98222"/>
                        </a14:imgEffect>
                        <a14:imgEffect>
                          <a14:artisticPhotocopy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29713" y="5741563"/>
                <a:ext cx="888824" cy="88882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 descr="Image result for piping doodle"/>
              <p:cNvPicPr>
                <a:picLocks noChangeAspect="1" noChangeArrowheads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662" t="21567" r="22456" b="27468"/>
              <a:stretch/>
            </p:blipFill>
            <p:spPr bwMode="auto">
              <a:xfrm flipH="1">
                <a:off x="9027050" y="5711988"/>
                <a:ext cx="678142" cy="8699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2" name="TextBox 111"/>
              <p:cNvSpPr txBox="1"/>
              <p:nvPr/>
            </p:nvSpPr>
            <p:spPr>
              <a:xfrm>
                <a:off x="7669545" y="6596535"/>
                <a:ext cx="612453" cy="2540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00" dirty="0" smtClean="0"/>
                  <a:t>ABB IRB</a:t>
                </a:r>
                <a:endParaRPr lang="en-SG" sz="1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918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Proposed Methodology</a:t>
            </a:r>
          </a:p>
        </p:txBody>
      </p:sp>
      <p:sp>
        <p:nvSpPr>
          <p:cNvPr id="130" name="矩形 67"/>
          <p:cNvSpPr/>
          <p:nvPr/>
        </p:nvSpPr>
        <p:spPr bwMode="auto">
          <a:xfrm>
            <a:off x="2296344" y="4246118"/>
            <a:ext cx="8136904" cy="1960128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itchFamily="18" charset="0"/>
            </a:endParaRPr>
          </a:p>
        </p:txBody>
      </p:sp>
      <p:sp>
        <p:nvSpPr>
          <p:cNvPr id="131" name="矩形 4"/>
          <p:cNvSpPr/>
          <p:nvPr/>
        </p:nvSpPr>
        <p:spPr>
          <a:xfrm>
            <a:off x="2296344" y="4265046"/>
            <a:ext cx="12554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/>
                <a:ea typeface="微軟正黑體" pitchFamily="34" charset="-120"/>
              </a:rPr>
              <a:t>Field Site</a:t>
            </a:r>
            <a:endParaRPr lang="zh-TW" altLang="en-US" sz="2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/>
              <a:ea typeface="微軟正黑體" pitchFamily="34" charset="-120"/>
            </a:endParaRPr>
          </a:p>
        </p:txBody>
      </p:sp>
      <p:sp>
        <p:nvSpPr>
          <p:cNvPr id="132" name="矩形 69"/>
          <p:cNvSpPr/>
          <p:nvPr/>
        </p:nvSpPr>
        <p:spPr bwMode="auto">
          <a:xfrm>
            <a:off x="2296344" y="2677854"/>
            <a:ext cx="8136904" cy="1368152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itchFamily="18" charset="0"/>
            </a:endParaRPr>
          </a:p>
        </p:txBody>
      </p:sp>
      <p:sp>
        <p:nvSpPr>
          <p:cNvPr id="133" name="矩形 70"/>
          <p:cNvSpPr/>
          <p:nvPr/>
        </p:nvSpPr>
        <p:spPr>
          <a:xfrm>
            <a:off x="2296344" y="2696982"/>
            <a:ext cx="21531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/>
                <a:ea typeface="微軟正黑體" pitchFamily="34" charset="-120"/>
              </a:rPr>
              <a:t>Edge Intelligence</a:t>
            </a:r>
          </a:p>
        </p:txBody>
      </p:sp>
      <p:sp>
        <p:nvSpPr>
          <p:cNvPr id="134" name="矩形 71"/>
          <p:cNvSpPr/>
          <p:nvPr/>
        </p:nvSpPr>
        <p:spPr bwMode="auto">
          <a:xfrm>
            <a:off x="2292532" y="877654"/>
            <a:ext cx="8136904" cy="156826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itchFamily="18" charset="0"/>
            </a:endParaRPr>
          </a:p>
        </p:txBody>
      </p:sp>
      <p:sp>
        <p:nvSpPr>
          <p:cNvPr id="135" name="矩形 72"/>
          <p:cNvSpPr/>
          <p:nvPr/>
        </p:nvSpPr>
        <p:spPr>
          <a:xfrm>
            <a:off x="2292532" y="896782"/>
            <a:ext cx="24224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/>
                <a:ea typeface="微軟正黑體" pitchFamily="34" charset="-120"/>
              </a:rPr>
              <a:t>Cloud Management</a:t>
            </a:r>
            <a:endParaRPr lang="en-US" altLang="zh-TW" sz="2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/>
              <a:ea typeface="微軟正黑體" pitchFamily="34" charset="-120"/>
            </a:endParaRPr>
          </a:p>
        </p:txBody>
      </p:sp>
      <p:pic>
        <p:nvPicPr>
          <p:cNvPr id="139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6159" y="3072621"/>
            <a:ext cx="1597442" cy="8135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003" y="3143305"/>
            <a:ext cx="1597442" cy="8135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1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t="8945" r="16283" b="8266"/>
          <a:stretch/>
        </p:blipFill>
        <p:spPr bwMode="auto">
          <a:xfrm>
            <a:off x="3056517" y="1296892"/>
            <a:ext cx="1189883" cy="888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42" name="群組 103"/>
          <p:cNvGrpSpPr/>
          <p:nvPr/>
        </p:nvGrpSpPr>
        <p:grpSpPr>
          <a:xfrm>
            <a:off x="4220268" y="1532919"/>
            <a:ext cx="1394036" cy="608644"/>
            <a:chOff x="774607" y="1820968"/>
            <a:chExt cx="1489627" cy="564296"/>
          </a:xfrm>
        </p:grpSpPr>
        <p:grpSp>
          <p:nvGrpSpPr>
            <p:cNvPr id="143" name="群組 104"/>
            <p:cNvGrpSpPr/>
            <p:nvPr/>
          </p:nvGrpSpPr>
          <p:grpSpPr>
            <a:xfrm>
              <a:off x="774607" y="1820968"/>
              <a:ext cx="1489627" cy="564296"/>
              <a:chOff x="1361325" y="2252330"/>
              <a:chExt cx="1494623" cy="626983"/>
            </a:xfrm>
          </p:grpSpPr>
          <p:pic>
            <p:nvPicPr>
              <p:cNvPr id="146" name="Picture 10" descr="Related image">
                <a:hlinkClick r:id="rId4"/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61325" y="2252330"/>
                <a:ext cx="607021" cy="6269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7" name="Picture 12" descr="Image result for PAD png">
                <a:hlinkClick r:id="rId6"/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90927" y="2271161"/>
                <a:ext cx="965021" cy="5957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44" name="Picture 4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31182" y="1868988"/>
              <a:ext cx="704306" cy="4530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5" name="Picture 2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6581" y="1910276"/>
              <a:ext cx="279012" cy="344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48" name="直線接點 8"/>
          <p:cNvCxnSpPr/>
          <p:nvPr/>
        </p:nvCxnSpPr>
        <p:spPr bwMode="auto">
          <a:xfrm flipH="1">
            <a:off x="3989716" y="3757974"/>
            <a:ext cx="9582" cy="1508132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49" name="直線接點 113"/>
          <p:cNvCxnSpPr/>
          <p:nvPr/>
        </p:nvCxnSpPr>
        <p:spPr bwMode="auto">
          <a:xfrm flipH="1">
            <a:off x="7816132" y="3818152"/>
            <a:ext cx="11996" cy="945865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pic>
        <p:nvPicPr>
          <p:cNvPr id="150" name="Picture 2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61550">
            <a:off x="7300188" y="3891766"/>
            <a:ext cx="1037745" cy="1037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1" name="直線接點 114"/>
          <p:cNvCxnSpPr/>
          <p:nvPr/>
        </p:nvCxnSpPr>
        <p:spPr bwMode="auto">
          <a:xfrm flipH="1">
            <a:off x="3232448" y="5266106"/>
            <a:ext cx="1436676" cy="0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2" name="直線接點 115"/>
          <p:cNvCxnSpPr/>
          <p:nvPr/>
        </p:nvCxnSpPr>
        <p:spPr bwMode="auto">
          <a:xfrm>
            <a:off x="3232450" y="5248535"/>
            <a:ext cx="0" cy="190605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3" name="直線接點 116"/>
          <p:cNvCxnSpPr/>
          <p:nvPr/>
        </p:nvCxnSpPr>
        <p:spPr bwMode="auto">
          <a:xfrm>
            <a:off x="4669124" y="5266106"/>
            <a:ext cx="0" cy="190605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4" name="直線接點 117"/>
          <p:cNvCxnSpPr/>
          <p:nvPr/>
        </p:nvCxnSpPr>
        <p:spPr bwMode="auto">
          <a:xfrm flipH="1">
            <a:off x="6544818" y="4764017"/>
            <a:ext cx="2573237" cy="2069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5" name="直線接點 118"/>
          <p:cNvCxnSpPr/>
          <p:nvPr/>
        </p:nvCxnSpPr>
        <p:spPr bwMode="auto">
          <a:xfrm flipH="1">
            <a:off x="6553884" y="4764017"/>
            <a:ext cx="1" cy="502089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6" name="直線接點 119"/>
          <p:cNvCxnSpPr/>
          <p:nvPr/>
        </p:nvCxnSpPr>
        <p:spPr bwMode="auto">
          <a:xfrm flipH="1">
            <a:off x="5835547" y="5270142"/>
            <a:ext cx="1436676" cy="0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7" name="直線接點 120"/>
          <p:cNvCxnSpPr/>
          <p:nvPr/>
        </p:nvCxnSpPr>
        <p:spPr bwMode="auto">
          <a:xfrm>
            <a:off x="5835549" y="5270167"/>
            <a:ext cx="0" cy="186544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8" name="直線接點 121"/>
          <p:cNvCxnSpPr/>
          <p:nvPr/>
        </p:nvCxnSpPr>
        <p:spPr bwMode="auto">
          <a:xfrm>
            <a:off x="7272223" y="5270167"/>
            <a:ext cx="0" cy="186544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9" name="直線接點 129"/>
          <p:cNvCxnSpPr/>
          <p:nvPr/>
        </p:nvCxnSpPr>
        <p:spPr bwMode="auto">
          <a:xfrm>
            <a:off x="9118055" y="4764042"/>
            <a:ext cx="0" cy="502064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0" name="直線接點 130"/>
          <p:cNvCxnSpPr/>
          <p:nvPr/>
        </p:nvCxnSpPr>
        <p:spPr bwMode="auto">
          <a:xfrm flipH="1">
            <a:off x="8399717" y="5270167"/>
            <a:ext cx="1436676" cy="0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1" name="直線接點 131"/>
          <p:cNvCxnSpPr/>
          <p:nvPr/>
        </p:nvCxnSpPr>
        <p:spPr bwMode="auto">
          <a:xfrm>
            <a:off x="8399719" y="5270192"/>
            <a:ext cx="0" cy="186544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2" name="直線接點 132"/>
          <p:cNvCxnSpPr/>
          <p:nvPr/>
        </p:nvCxnSpPr>
        <p:spPr bwMode="auto">
          <a:xfrm>
            <a:off x="9836393" y="5270192"/>
            <a:ext cx="0" cy="186544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pic>
        <p:nvPicPr>
          <p:cNvPr id="163" name="Picture 3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5169" y="1671396"/>
            <a:ext cx="1355312" cy="460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4" name="Picture 4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1602" y="3143305"/>
            <a:ext cx="1911752" cy="630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5" name="群組 144"/>
          <p:cNvGrpSpPr/>
          <p:nvPr/>
        </p:nvGrpSpPr>
        <p:grpSpPr>
          <a:xfrm>
            <a:off x="8664907" y="1327200"/>
            <a:ext cx="1060646" cy="289912"/>
            <a:chOff x="6651306" y="4576971"/>
            <a:chExt cx="1042179" cy="339926"/>
          </a:xfrm>
        </p:grpSpPr>
        <p:pic>
          <p:nvPicPr>
            <p:cNvPr id="166" name="Picture 6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1306" y="4581128"/>
              <a:ext cx="748285" cy="335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7" name="Picture 5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67156" y="4576971"/>
              <a:ext cx="326329" cy="3399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68" name="文字方塊 147"/>
          <p:cNvSpPr txBox="1"/>
          <p:nvPr/>
        </p:nvSpPr>
        <p:spPr>
          <a:xfrm>
            <a:off x="3160440" y="3647056"/>
            <a:ext cx="19180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b="1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EIS</a:t>
            </a:r>
            <a:endParaRPr lang="zh-TW" altLang="en-US" sz="1050" b="1" dirty="0">
              <a:solidFill>
                <a:prstClr val="black"/>
              </a:solidFill>
              <a:latin typeface="Arial"/>
              <a:ea typeface="微軟正黑體" pitchFamily="34" charset="-120"/>
            </a:endParaRPr>
          </a:p>
        </p:txBody>
      </p:sp>
      <p:sp>
        <p:nvSpPr>
          <p:cNvPr id="169" name="文字方塊 148"/>
          <p:cNvSpPr txBox="1"/>
          <p:nvPr/>
        </p:nvSpPr>
        <p:spPr>
          <a:xfrm>
            <a:off x="6859008" y="3685966"/>
            <a:ext cx="19180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b="1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EIS</a:t>
            </a:r>
            <a:endParaRPr lang="zh-TW" altLang="en-US" sz="1050" b="1" dirty="0">
              <a:solidFill>
                <a:prstClr val="black"/>
              </a:solidFill>
              <a:latin typeface="Arial"/>
              <a:ea typeface="微軟正黑體" pitchFamily="34" charset="-120"/>
            </a:endParaRPr>
          </a:p>
        </p:txBody>
      </p:sp>
      <p:sp>
        <p:nvSpPr>
          <p:cNvPr id="170" name="文字方塊 149"/>
          <p:cNvSpPr txBox="1"/>
          <p:nvPr/>
        </p:nvSpPr>
        <p:spPr>
          <a:xfrm>
            <a:off x="3160440" y="4872088"/>
            <a:ext cx="19180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b="1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Sensor</a:t>
            </a:r>
            <a:endParaRPr lang="zh-TW" altLang="en-US" sz="1050" b="1" dirty="0">
              <a:solidFill>
                <a:prstClr val="black"/>
              </a:solidFill>
              <a:latin typeface="Arial"/>
              <a:ea typeface="微軟正黑體" pitchFamily="34" charset="-120"/>
            </a:endParaRPr>
          </a:p>
        </p:txBody>
      </p:sp>
      <p:sp>
        <p:nvSpPr>
          <p:cNvPr id="171" name="文字方塊 150"/>
          <p:cNvSpPr txBox="1"/>
          <p:nvPr/>
        </p:nvSpPr>
        <p:spPr>
          <a:xfrm>
            <a:off x="6676754" y="4436371"/>
            <a:ext cx="19180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b="1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USB-4704</a:t>
            </a:r>
            <a:endParaRPr lang="zh-TW" altLang="en-US" sz="1050" b="1" dirty="0">
              <a:solidFill>
                <a:prstClr val="black"/>
              </a:solidFill>
              <a:latin typeface="Arial"/>
              <a:ea typeface="微軟正黑體" pitchFamily="34" charset="-120"/>
            </a:endParaRPr>
          </a:p>
        </p:txBody>
      </p:sp>
      <p:sp>
        <p:nvSpPr>
          <p:cNvPr id="172" name="文字方塊 153"/>
          <p:cNvSpPr txBox="1"/>
          <p:nvPr/>
        </p:nvSpPr>
        <p:spPr>
          <a:xfrm>
            <a:off x="6844397" y="2129528"/>
            <a:ext cx="155555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b="1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Cloud Integration </a:t>
            </a:r>
            <a:endParaRPr lang="zh-TW" altLang="en-US" sz="1050" b="1" dirty="0">
              <a:solidFill>
                <a:prstClr val="black"/>
              </a:solidFill>
              <a:latin typeface="Arial"/>
              <a:ea typeface="微軟正黑體" pitchFamily="34" charset="-120"/>
            </a:endParaRPr>
          </a:p>
        </p:txBody>
      </p:sp>
      <p:sp>
        <p:nvSpPr>
          <p:cNvPr id="173" name="文字方塊 154"/>
          <p:cNvSpPr txBox="1"/>
          <p:nvPr/>
        </p:nvSpPr>
        <p:spPr>
          <a:xfrm>
            <a:off x="3226856" y="2141563"/>
            <a:ext cx="245386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b="1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EVM Insight Dashboard</a:t>
            </a:r>
            <a:endParaRPr lang="zh-TW" altLang="en-US" sz="1050" b="1" dirty="0">
              <a:solidFill>
                <a:prstClr val="black"/>
              </a:solidFill>
              <a:latin typeface="Arial"/>
              <a:ea typeface="微軟正黑體" pitchFamily="34" charset="-120"/>
            </a:endParaRPr>
          </a:p>
        </p:txBody>
      </p:sp>
      <p:pic>
        <p:nvPicPr>
          <p:cNvPr id="174" name="Picture 2"/>
          <p:cNvPicPr>
            <a:picLocks noChangeAspect="1" noChangeArrowheads="1"/>
          </p:cNvPicPr>
          <p:nvPr/>
        </p:nvPicPr>
        <p:blipFill>
          <a:blip r:embed="rId1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003" y="4607342"/>
            <a:ext cx="562649" cy="562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5" name="Picture 4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372" y="4641016"/>
            <a:ext cx="581025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6" name="文字方塊 57"/>
          <p:cNvSpPr txBox="1"/>
          <p:nvPr/>
        </p:nvSpPr>
        <p:spPr>
          <a:xfrm>
            <a:off x="5583206" y="4707540"/>
            <a:ext cx="155555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b="1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3</a:t>
            </a:r>
            <a:r>
              <a:rPr lang="en-US" altLang="zh-TW" sz="1050" b="1" baseline="30000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rd</a:t>
            </a:r>
            <a:r>
              <a:rPr lang="en-US" altLang="zh-TW" sz="1050" b="1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 party</a:t>
            </a:r>
          </a:p>
          <a:p>
            <a:r>
              <a:rPr lang="en-US" altLang="zh-TW" sz="1050" b="1" dirty="0" smtClean="0">
                <a:solidFill>
                  <a:prstClr val="black"/>
                </a:solidFill>
                <a:latin typeface="Arial"/>
                <a:ea typeface="微軟正黑體" pitchFamily="34" charset="-120"/>
              </a:rPr>
              <a:t>Sensor</a:t>
            </a:r>
            <a:endParaRPr lang="zh-TW" altLang="en-US" sz="1050" b="1" dirty="0">
              <a:solidFill>
                <a:prstClr val="black"/>
              </a:solidFill>
              <a:latin typeface="Arial"/>
              <a:ea typeface="微軟正黑體" pitchFamily="34" charset="-120"/>
            </a:endParaRPr>
          </a:p>
        </p:txBody>
      </p:sp>
      <p:pic>
        <p:nvPicPr>
          <p:cNvPr id="177" name="圖片 52"/>
          <p:cNvPicPr>
            <a:picLocks noChangeAspect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7854" b="69601" l="2076" r="91426">
                        <a14:foregroundMark x1="73827" y1="43602" x2="70668" y2="486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226" y="4406046"/>
            <a:ext cx="743561" cy="991191"/>
          </a:xfrm>
          <a:prstGeom prst="rect">
            <a:avLst/>
          </a:prstGeom>
        </p:spPr>
      </p:pic>
      <p:sp>
        <p:nvSpPr>
          <p:cNvPr id="180" name="object 9"/>
          <p:cNvSpPr/>
          <p:nvPr/>
        </p:nvSpPr>
        <p:spPr>
          <a:xfrm>
            <a:off x="6512647" y="1060054"/>
            <a:ext cx="1806264" cy="1049318"/>
          </a:xfrm>
          <a:custGeom>
            <a:avLst/>
            <a:gdLst/>
            <a:ahLst/>
            <a:cxnLst/>
            <a:rect l="l" t="t" r="r" b="b"/>
            <a:pathLst>
              <a:path w="1894839" h="1065530">
                <a:moveTo>
                  <a:pt x="1523491" y="429005"/>
                </a:moveTo>
                <a:lnTo>
                  <a:pt x="1511046" y="429005"/>
                </a:lnTo>
                <a:lnTo>
                  <a:pt x="1498727" y="429387"/>
                </a:lnTo>
                <a:lnTo>
                  <a:pt x="1486408" y="430149"/>
                </a:lnTo>
                <a:lnTo>
                  <a:pt x="1474342" y="431291"/>
                </a:lnTo>
                <a:lnTo>
                  <a:pt x="1476883" y="413512"/>
                </a:lnTo>
                <a:lnTo>
                  <a:pt x="1478407" y="395350"/>
                </a:lnTo>
                <a:lnTo>
                  <a:pt x="1478914" y="376936"/>
                </a:lnTo>
                <a:lnTo>
                  <a:pt x="1478279" y="358266"/>
                </a:lnTo>
                <a:lnTo>
                  <a:pt x="1472564" y="313943"/>
                </a:lnTo>
                <a:lnTo>
                  <a:pt x="1461262" y="271144"/>
                </a:lnTo>
                <a:lnTo>
                  <a:pt x="1444371" y="230250"/>
                </a:lnTo>
                <a:lnTo>
                  <a:pt x="1422653" y="191642"/>
                </a:lnTo>
                <a:lnTo>
                  <a:pt x="1396364" y="155575"/>
                </a:lnTo>
                <a:lnTo>
                  <a:pt x="1365758" y="122427"/>
                </a:lnTo>
                <a:lnTo>
                  <a:pt x="1331467" y="92582"/>
                </a:lnTo>
                <a:lnTo>
                  <a:pt x="1293622" y="66166"/>
                </a:lnTo>
                <a:lnTo>
                  <a:pt x="1252854" y="43814"/>
                </a:lnTo>
                <a:lnTo>
                  <a:pt x="1209293" y="25653"/>
                </a:lnTo>
                <a:lnTo>
                  <a:pt x="1163574" y="12064"/>
                </a:lnTo>
                <a:lnTo>
                  <a:pt x="1115949" y="3428"/>
                </a:lnTo>
                <a:lnTo>
                  <a:pt x="1066800" y="0"/>
                </a:lnTo>
                <a:lnTo>
                  <a:pt x="1014349" y="2539"/>
                </a:lnTo>
                <a:lnTo>
                  <a:pt x="964311" y="11049"/>
                </a:lnTo>
                <a:lnTo>
                  <a:pt x="917321" y="25400"/>
                </a:lnTo>
                <a:lnTo>
                  <a:pt x="873760" y="44957"/>
                </a:lnTo>
                <a:lnTo>
                  <a:pt x="833882" y="69468"/>
                </a:lnTo>
                <a:lnTo>
                  <a:pt x="798195" y="98425"/>
                </a:lnTo>
                <a:lnTo>
                  <a:pt x="767334" y="131444"/>
                </a:lnTo>
                <a:lnTo>
                  <a:pt x="741426" y="168148"/>
                </a:lnTo>
                <a:lnTo>
                  <a:pt x="721105" y="208152"/>
                </a:lnTo>
                <a:lnTo>
                  <a:pt x="681482" y="188849"/>
                </a:lnTo>
                <a:lnTo>
                  <a:pt x="639317" y="174243"/>
                </a:lnTo>
                <a:lnTo>
                  <a:pt x="594867" y="164973"/>
                </a:lnTo>
                <a:lnTo>
                  <a:pt x="548766" y="161416"/>
                </a:lnTo>
                <a:lnTo>
                  <a:pt x="497839" y="164337"/>
                </a:lnTo>
                <a:lnTo>
                  <a:pt x="449961" y="174498"/>
                </a:lnTo>
                <a:lnTo>
                  <a:pt x="405764" y="191007"/>
                </a:lnTo>
                <a:lnTo>
                  <a:pt x="365887" y="213613"/>
                </a:lnTo>
                <a:lnTo>
                  <a:pt x="330835" y="241426"/>
                </a:lnTo>
                <a:lnTo>
                  <a:pt x="329691" y="242569"/>
                </a:lnTo>
                <a:lnTo>
                  <a:pt x="328549" y="243586"/>
                </a:lnTo>
                <a:lnTo>
                  <a:pt x="327405" y="244855"/>
                </a:lnTo>
                <a:lnTo>
                  <a:pt x="327151" y="244855"/>
                </a:lnTo>
                <a:lnTo>
                  <a:pt x="327151" y="245110"/>
                </a:lnTo>
                <a:lnTo>
                  <a:pt x="326771" y="245110"/>
                </a:lnTo>
                <a:lnTo>
                  <a:pt x="306959" y="266700"/>
                </a:lnTo>
                <a:lnTo>
                  <a:pt x="275209" y="315340"/>
                </a:lnTo>
                <a:lnTo>
                  <a:pt x="257555" y="361061"/>
                </a:lnTo>
                <a:lnTo>
                  <a:pt x="250062" y="400685"/>
                </a:lnTo>
                <a:lnTo>
                  <a:pt x="248792" y="421258"/>
                </a:lnTo>
                <a:lnTo>
                  <a:pt x="205359" y="433324"/>
                </a:lnTo>
                <a:lnTo>
                  <a:pt x="164973" y="450341"/>
                </a:lnTo>
                <a:lnTo>
                  <a:pt x="128142" y="472058"/>
                </a:lnTo>
                <a:lnTo>
                  <a:pt x="95250" y="497966"/>
                </a:lnTo>
                <a:lnTo>
                  <a:pt x="60198" y="534924"/>
                </a:lnTo>
                <a:lnTo>
                  <a:pt x="32512" y="576961"/>
                </a:lnTo>
                <a:lnTo>
                  <a:pt x="12700" y="623315"/>
                </a:lnTo>
                <a:lnTo>
                  <a:pt x="1650" y="673353"/>
                </a:lnTo>
                <a:lnTo>
                  <a:pt x="0" y="726439"/>
                </a:lnTo>
                <a:lnTo>
                  <a:pt x="5714" y="769619"/>
                </a:lnTo>
                <a:lnTo>
                  <a:pt x="17525" y="811149"/>
                </a:lnTo>
                <a:lnTo>
                  <a:pt x="34925" y="850645"/>
                </a:lnTo>
                <a:lnTo>
                  <a:pt x="57403" y="887602"/>
                </a:lnTo>
                <a:lnTo>
                  <a:pt x="84709" y="921765"/>
                </a:lnTo>
                <a:lnTo>
                  <a:pt x="116332" y="952753"/>
                </a:lnTo>
                <a:lnTo>
                  <a:pt x="151637" y="980058"/>
                </a:lnTo>
                <a:lnTo>
                  <a:pt x="190500" y="1003426"/>
                </a:lnTo>
                <a:lnTo>
                  <a:pt x="232155" y="1022350"/>
                </a:lnTo>
                <a:lnTo>
                  <a:pt x="276351" y="1036574"/>
                </a:lnTo>
                <a:lnTo>
                  <a:pt x="322707" y="1045717"/>
                </a:lnTo>
                <a:lnTo>
                  <a:pt x="370586" y="1049274"/>
                </a:lnTo>
                <a:lnTo>
                  <a:pt x="1561591" y="1065021"/>
                </a:lnTo>
                <a:lnTo>
                  <a:pt x="1611122" y="1062481"/>
                </a:lnTo>
                <a:lnTo>
                  <a:pt x="1658239" y="1053845"/>
                </a:lnTo>
                <a:lnTo>
                  <a:pt x="1702435" y="1039621"/>
                </a:lnTo>
                <a:lnTo>
                  <a:pt x="1743075" y="1020190"/>
                </a:lnTo>
                <a:lnTo>
                  <a:pt x="1780032" y="995933"/>
                </a:lnTo>
                <a:lnTo>
                  <a:pt x="1812671" y="967358"/>
                </a:lnTo>
                <a:lnTo>
                  <a:pt x="1842897" y="931417"/>
                </a:lnTo>
                <a:lnTo>
                  <a:pt x="1866773" y="891413"/>
                </a:lnTo>
                <a:lnTo>
                  <a:pt x="1883790" y="847725"/>
                </a:lnTo>
                <a:lnTo>
                  <a:pt x="1893062" y="800862"/>
                </a:lnTo>
                <a:lnTo>
                  <a:pt x="1894332" y="751458"/>
                </a:lnTo>
                <a:lnTo>
                  <a:pt x="1888489" y="708278"/>
                </a:lnTo>
                <a:lnTo>
                  <a:pt x="1876805" y="666750"/>
                </a:lnTo>
                <a:lnTo>
                  <a:pt x="1859407" y="627379"/>
                </a:lnTo>
                <a:lnTo>
                  <a:pt x="1836801" y="590423"/>
                </a:lnTo>
                <a:lnTo>
                  <a:pt x="1809496" y="556260"/>
                </a:lnTo>
                <a:lnTo>
                  <a:pt x="1777873" y="525399"/>
                </a:lnTo>
                <a:lnTo>
                  <a:pt x="1742566" y="498093"/>
                </a:lnTo>
                <a:lnTo>
                  <a:pt x="1703704" y="474725"/>
                </a:lnTo>
                <a:lnTo>
                  <a:pt x="1661922" y="455802"/>
                </a:lnTo>
                <a:lnTo>
                  <a:pt x="1617726" y="441578"/>
                </a:lnTo>
                <a:lnTo>
                  <a:pt x="1571371" y="432562"/>
                </a:lnTo>
                <a:lnTo>
                  <a:pt x="1523491" y="429005"/>
                </a:lnTo>
                <a:close/>
              </a:path>
            </a:pathLst>
          </a:custGeom>
          <a:solidFill>
            <a:sysClr val="window" lastClr="FFFFFF"/>
          </a:solidFill>
          <a:ln w="28575">
            <a:solidFill>
              <a:srgbClr val="0066CC"/>
            </a:solidFill>
          </a:ln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>
              <a:solidFill>
                <a:srgbClr val="FFFFFF"/>
              </a:solidFill>
              <a:latin typeface="Tahoma"/>
              <a:ea typeface="新細明體"/>
            </a:endParaRPr>
          </a:p>
        </p:txBody>
      </p:sp>
      <p:pic>
        <p:nvPicPr>
          <p:cNvPr id="181" name="Picture 5" descr="D:\Work\2018\00_Logo\00_Logo\logo-18.png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754" y="1704031"/>
            <a:ext cx="1380230" cy="152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2" name="Picture 5" descr="EIS-06.png"/>
          <p:cNvPicPr>
            <a:picLocks noChangeAspect="1" noChangeArrowheads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70"/>
          <a:stretch/>
        </p:blipFill>
        <p:spPr bwMode="auto">
          <a:xfrm>
            <a:off x="5548758" y="2261728"/>
            <a:ext cx="1704083" cy="74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220114" y="6563926"/>
            <a:ext cx="4566476" cy="25906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/>
                </a:solidFill>
              </a:rPr>
              <a:t>*Example of system diagram – Courtesy of Advantech</a:t>
            </a:r>
            <a:endParaRPr lang="en-SG" sz="12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33599" y="2585212"/>
            <a:ext cx="8477251" cy="3764788"/>
          </a:xfrm>
          <a:prstGeom prst="rect">
            <a:avLst/>
          </a:prstGeom>
          <a:noFill/>
          <a:ln w="28575">
            <a:solidFill>
              <a:schemeClr val="accent4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83" name="Picture 182"/>
          <p:cNvPicPr>
            <a:picLocks noChangeAspect="1"/>
          </p:cNvPicPr>
          <p:nvPr/>
        </p:nvPicPr>
        <p:blipFill rotWithShape="1">
          <a:blip r:embed="rId22"/>
          <a:srcRect l="3631" r="4852" b="17773"/>
          <a:stretch/>
        </p:blipFill>
        <p:spPr>
          <a:xfrm>
            <a:off x="3000375" y="5423066"/>
            <a:ext cx="1952626" cy="720559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 rotWithShape="1">
          <a:blip r:embed="rId22"/>
          <a:srcRect l="3631" r="4852" b="17773"/>
          <a:stretch/>
        </p:blipFill>
        <p:spPr>
          <a:xfrm>
            <a:off x="5614304" y="5423066"/>
            <a:ext cx="1952626" cy="720559"/>
          </a:xfrm>
          <a:prstGeom prst="rect">
            <a:avLst/>
          </a:prstGeom>
        </p:spPr>
      </p:pic>
      <p:pic>
        <p:nvPicPr>
          <p:cNvPr id="186" name="Picture 185"/>
          <p:cNvPicPr>
            <a:picLocks noChangeAspect="1"/>
          </p:cNvPicPr>
          <p:nvPr/>
        </p:nvPicPr>
        <p:blipFill rotWithShape="1">
          <a:blip r:embed="rId22"/>
          <a:srcRect l="3631" r="4852" b="17773"/>
          <a:stretch/>
        </p:blipFill>
        <p:spPr>
          <a:xfrm>
            <a:off x="8182802" y="5423066"/>
            <a:ext cx="1952626" cy="720559"/>
          </a:xfrm>
          <a:prstGeom prst="rect">
            <a:avLst/>
          </a:prstGeom>
        </p:spPr>
      </p:pic>
      <p:sp>
        <p:nvSpPr>
          <p:cNvPr id="189" name="Rectangle 188"/>
          <p:cNvSpPr/>
          <p:nvPr/>
        </p:nvSpPr>
        <p:spPr>
          <a:xfrm>
            <a:off x="9725553" y="6382695"/>
            <a:ext cx="885297" cy="19270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/>
                </a:solidFill>
              </a:rPr>
              <a:t>Target area</a:t>
            </a:r>
            <a:endParaRPr lang="en-SG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76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 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91F94E2029A4A45A3032A52E3C55829" ma:contentTypeVersion="10" ma:contentTypeDescription="Create a new document." ma:contentTypeScope="" ma:versionID="40607589ef939f73986386e800a30411">
  <xsd:schema xmlns:xsd="http://www.w3.org/2001/XMLSchema" xmlns:xs="http://www.w3.org/2001/XMLSchema" xmlns:p="http://schemas.microsoft.com/office/2006/metadata/properties" xmlns:ns2="f4c3149e-90d0-4aef-b365-5fd187981cde" xmlns:ns3="d6b2cfae-7070-462e-b28d-9a84ff6d52b3" targetNamespace="http://schemas.microsoft.com/office/2006/metadata/properties" ma:root="true" ma:fieldsID="bc4aaca2c784bd954339926d332695a5" ns2:_="" ns3:_="">
    <xsd:import namespace="f4c3149e-90d0-4aef-b365-5fd187981cde"/>
    <xsd:import namespace="d6b2cfae-7070-462e-b28d-9a84ff6d52b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c3149e-90d0-4aef-b365-5fd187981c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b2cfae-7070-462e-b28d-9a84ff6d52b3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6b2cfae-7070-462e-b28d-9a84ff6d52b3">
      <UserInfo>
        <DisplayName>Ooi Yau Yen</DisplayName>
        <AccountId>113</AccountId>
        <AccountType/>
      </UserInfo>
      <UserInfo>
        <DisplayName>Helene Pepin</DisplayName>
        <AccountId>102</AccountId>
        <AccountType/>
      </UserInfo>
      <UserInfo>
        <DisplayName>Matthew Francis King</DisplayName>
        <AccountId>111</AccountId>
        <AccountType/>
      </UserInfo>
      <UserInfo>
        <DisplayName>Jacek Kaminski</DisplayName>
        <AccountId>103</AccountId>
        <AccountType/>
      </UserInfo>
      <UserInfo>
        <DisplayName>Louiz Lee Cheng Yin</DisplayName>
        <AccountId>63</AccountId>
        <AccountType/>
      </UserInfo>
      <UserInfo>
        <DisplayName>Tijo Thayil</DisplayName>
        <AccountId>142</AccountId>
        <AccountType/>
      </UserInfo>
      <UserInfo>
        <DisplayName>Ampara Aramcharoen</DisplayName>
        <AccountId>248</AccountId>
        <AccountType/>
      </UserInfo>
      <UserInfo>
        <DisplayName>Chia Kiang Sum</DisplayName>
        <AccountId>21</AccountId>
        <AccountType/>
      </UserInfo>
      <UserInfo>
        <DisplayName>Cheng Fang</DisplayName>
        <AccountId>36</AccountId>
        <AccountType/>
      </UserInfo>
      <UserInfo>
        <DisplayName>Martin Yap</DisplayName>
        <AccountId>149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DA0A04E0-C828-4E8A-90E5-062D37B5AFC6}"/>
</file>

<file path=customXml/itemProps2.xml><?xml version="1.0" encoding="utf-8"?>
<ds:datastoreItem xmlns:ds="http://schemas.openxmlformats.org/officeDocument/2006/customXml" ds:itemID="{CF7AC8B6-2F1B-4EF7-B611-9B05A90EC9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87483F-CC08-4813-9CF9-B4DF8ADC4E6C}">
  <ds:schemaRefs>
    <ds:schemaRef ds:uri="http://purl.org/dc/dcmitype/"/>
    <ds:schemaRef ds:uri="9d3bb9af-c438-4ee9-8366-4f05f2fb7b24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infopath/2007/PartnerControls"/>
    <ds:schemaRef ds:uri="d6b2cfae-7070-462e-b28d-9a84ff6d52b3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13138</TotalTime>
  <Words>1731</Words>
  <Application>Microsoft Office PowerPoint</Application>
  <PresentationFormat>Widescreen</PresentationFormat>
  <Paragraphs>833</Paragraphs>
  <Slides>29</Slides>
  <Notes>13</Notes>
  <HiddenSlides>9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微軟正黑體</vt:lpstr>
      <vt:lpstr>MS PGothic</vt:lpstr>
      <vt:lpstr>新細明體</vt:lpstr>
      <vt:lpstr>Arial</vt:lpstr>
      <vt:lpstr>Calibri</vt:lpstr>
      <vt:lpstr>Courier New</vt:lpstr>
      <vt:lpstr>Garamond</vt:lpstr>
      <vt:lpstr>Tahoma</vt:lpstr>
      <vt:lpstr>Wingdings</vt:lpstr>
      <vt:lpstr>SP Title</vt:lpstr>
      <vt:lpstr>SP Slides</vt:lpstr>
      <vt:lpstr>Thank You</vt:lpstr>
      <vt:lpstr>PowerPoint Presentation</vt:lpstr>
      <vt:lpstr>Revision History</vt:lpstr>
      <vt:lpstr>Contents</vt:lpstr>
      <vt:lpstr>Problem Statement</vt:lpstr>
      <vt:lpstr>Project Objectives &amp; Scope</vt:lpstr>
      <vt:lpstr>Technical Requirement</vt:lpstr>
      <vt:lpstr>Proposed Methodology</vt:lpstr>
      <vt:lpstr>Proposed Methodology</vt:lpstr>
      <vt:lpstr>Proposed Methodology</vt:lpstr>
      <vt:lpstr>Work Breakdown Structure</vt:lpstr>
      <vt:lpstr>Project Schedule</vt:lpstr>
      <vt:lpstr>Key Milestones</vt:lpstr>
      <vt:lpstr>Project Deliverables</vt:lpstr>
      <vt:lpstr>Hardware Environment</vt:lpstr>
      <vt:lpstr>Hardware Environment</vt:lpstr>
      <vt:lpstr>Software</vt:lpstr>
      <vt:lpstr>Software</vt:lpstr>
      <vt:lpstr>Software</vt:lpstr>
      <vt:lpstr>Software</vt:lpstr>
      <vt:lpstr>Software</vt:lpstr>
      <vt:lpstr>Software</vt:lpstr>
      <vt:lpstr>Next steps</vt:lpstr>
      <vt:lpstr>High Level Risks &amp; Mitigations</vt:lpstr>
      <vt:lpstr>RACI Chart</vt:lpstr>
      <vt:lpstr>Stakeholders Map (Projects w/o RI/IHL and Customers )</vt:lpstr>
      <vt:lpstr>Communication Plan</vt:lpstr>
      <vt:lpstr>Questions about the Project</vt:lpstr>
      <vt:lpstr>Project Intellectual Property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Zhou Yu</dc:creator>
  <cp:lastModifiedBy>Walter Pintor</cp:lastModifiedBy>
  <cp:revision>231</cp:revision>
  <dcterms:modified xsi:type="dcterms:W3CDTF">2019-06-26T08:32:48Z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0x010100A91F94E2029A4A45A3032A52E3C55829</vt:lpwstr>
  </property>
</Properties>
</file>